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95" r:id="rId3"/>
    <p:sldId id="309" r:id="rId4"/>
    <p:sldId id="297" r:id="rId5"/>
    <p:sldId id="298" r:id="rId6"/>
    <p:sldId id="299" r:id="rId7"/>
    <p:sldId id="300" r:id="rId8"/>
    <p:sldId id="301" r:id="rId9"/>
    <p:sldId id="302" r:id="rId10"/>
    <p:sldId id="303" r:id="rId11"/>
    <p:sldId id="318" r:id="rId12"/>
    <p:sldId id="304" r:id="rId13"/>
    <p:sldId id="305" r:id="rId14"/>
    <p:sldId id="306" r:id="rId15"/>
    <p:sldId id="311" r:id="rId16"/>
    <p:sldId id="313" r:id="rId17"/>
    <p:sldId id="314" r:id="rId18"/>
    <p:sldId id="315" r:id="rId19"/>
    <p:sldId id="316" r:id="rId20"/>
    <p:sldId id="317" r:id="rId21"/>
    <p:sldId id="322" r:id="rId22"/>
    <p:sldId id="323" r:id="rId23"/>
    <p:sldId id="324" r:id="rId24"/>
    <p:sldId id="327" r:id="rId25"/>
    <p:sldId id="328" r:id="rId26"/>
    <p:sldId id="326" r:id="rId27"/>
    <p:sldId id="330" r:id="rId28"/>
    <p:sldId id="325" r:id="rId29"/>
    <p:sldId id="319" r:id="rId30"/>
    <p:sldId id="320" r:id="rId31"/>
    <p:sldId id="321" r:id="rId32"/>
    <p:sldId id="307" r:id="rId33"/>
    <p:sldId id="310" r:id="rId34"/>
    <p:sldId id="296" r:id="rId35"/>
    <p:sldId id="294" r:id="rId36"/>
  </p:sldIdLst>
  <p:sldSz cx="9144000" cy="6858000" type="screen4x3"/>
  <p:notesSz cx="6858000" cy="9144000"/>
  <p:embeddedFontLst>
    <p:embeddedFont>
      <p:font typeface="Bahnschrift Condensed" panose="020B0502040204020203" pitchFamily="34" charset="0"/>
      <p:regular r:id="rId38"/>
      <p:bold r:id="rId39"/>
    </p:embeddedFont>
    <p:embeddedFont>
      <p:font typeface="Bernard MT Condensed" panose="02050806060905020404" pitchFamily="18" charset="0"/>
      <p:regular r:id="rId40"/>
    </p:embeddedFont>
    <p:embeddedFont>
      <p:font typeface="Bodoni MT" panose="02070603080606020203" pitchFamily="18" charset="0"/>
      <p:regular r:id="rId41"/>
      <p:bold r:id="rId42"/>
      <p:italic r:id="rId43"/>
      <p:boldItalic r:id="rId44"/>
    </p:embeddedFont>
    <p:embeddedFont>
      <p:font typeface="Bodoni MT Black" panose="02070A03080606020203" pitchFamily="18" charset="0"/>
      <p:bold r:id="rId45"/>
      <p:boldItalic r:id="rId46"/>
    </p:embeddedFont>
    <p:embeddedFont>
      <p:font typeface="Candara" panose="020E0502030303020204" pitchFamily="34" charset="0"/>
      <p:regular r:id="rId47"/>
      <p:bold r:id="rId48"/>
      <p:italic r:id="rId49"/>
      <p:boldItalic r:id="rId50"/>
    </p:embeddedFont>
    <p:embeddedFont>
      <p:font typeface="Sitka Heading"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F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608"/>
  </p:normalViewPr>
  <p:slideViewPr>
    <p:cSldViewPr snapToGrid="0">
      <p:cViewPr>
        <p:scale>
          <a:sx n="76" d="100"/>
          <a:sy n="76" d="100"/>
        </p:scale>
        <p:origin x="1024" y="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7:15:03.811"/>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7:47:42.28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r>
              <a:rPr lang="en-US"/>
              <a:t>Click to edit Master title style</a:t>
            </a:r>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22CS016</a:t>
            </a:r>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22CS016</a:t>
            </a:r>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thecasefactory.in/" TargetMode="External"/><Relationship Id="rId2" Type="http://schemas.openxmlformats.org/officeDocument/2006/relationships/hyperlink" Target="https://coveritup.com/" TargetMode="External"/><Relationship Id="rId1" Type="http://schemas.openxmlformats.org/officeDocument/2006/relationships/slideLayout" Target="../slideLayouts/slideLayout1.xml"/><Relationship Id="rId5" Type="http://schemas.openxmlformats.org/officeDocument/2006/relationships/hyperlink" Target="https://in.pinterest.com/" TargetMode="External"/><Relationship Id="rId4" Type="http://schemas.openxmlformats.org/officeDocument/2006/relationships/hyperlink" Target="https://www.thesouledstore.com/me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22CS016</a:t>
            </a:r>
            <a:endParaRPr/>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48" name="Google Shape;48;p1"/>
          <p:cNvSpPr txBox="1"/>
          <p:nvPr/>
        </p:nvSpPr>
        <p:spPr>
          <a:xfrm>
            <a:off x="0" y="838200"/>
            <a:ext cx="9144000" cy="6019800"/>
          </a:xfrm>
          <a:prstGeom prst="rect">
            <a:avLst/>
          </a:prstGeom>
          <a:noFill/>
          <a:ln>
            <a:noFill/>
          </a:ln>
        </p:spPr>
        <p:txBody>
          <a:bodyPr spcFirstLastPara="1" wrap="square" lIns="91425" tIns="33100" rIns="91425" bIns="45700" anchor="ctr" anchorCtr="0">
            <a:noAutofit/>
          </a:bodyPr>
          <a:lstStyle/>
          <a:p>
            <a:pPr algn="ctr"/>
            <a:endParaRPr lang="en-IN" sz="3200" b="1" dirty="0">
              <a:solidFill>
                <a:srgbClr val="FF0000"/>
              </a:solidFill>
              <a:latin typeface="Candara"/>
              <a:ea typeface="Candara"/>
              <a:cs typeface="Candara"/>
              <a:sym typeface="Candara"/>
            </a:endParaRPr>
          </a:p>
          <a:p>
            <a:pPr algn="ctr"/>
            <a:r>
              <a:rPr lang="en-US" sz="3200" b="1" i="0" u="none" strike="noStrike" cap="none" dirty="0">
                <a:solidFill>
                  <a:srgbClr val="FF0000"/>
                </a:solidFill>
                <a:latin typeface="Bodoni MT Black" panose="02070A03080606020203" pitchFamily="18" charset="0"/>
                <a:ea typeface="Candara"/>
                <a:cs typeface="Candara"/>
                <a:sym typeface="Candara"/>
              </a:rPr>
              <a:t>NYRC</a:t>
            </a:r>
          </a:p>
          <a:p>
            <a:pPr algn="ctr"/>
            <a:r>
              <a:rPr lang="en-US" sz="3200" b="1" dirty="0">
                <a:solidFill>
                  <a:srgbClr val="FF0000"/>
                </a:solidFill>
                <a:latin typeface="Bodoni MT Black" panose="02070A03080606020203" pitchFamily="18" charset="0"/>
                <a:ea typeface="Candara"/>
                <a:cs typeface="Candara"/>
                <a:sym typeface="Candara"/>
              </a:rPr>
              <a:t>(Not Your Regular Cover)</a:t>
            </a:r>
            <a:endParaRPr lang="en-US" sz="3200" b="1" i="0" u="none" strike="noStrike" cap="none" dirty="0">
              <a:solidFill>
                <a:srgbClr val="FF0000"/>
              </a:solidFill>
              <a:latin typeface="Bodoni MT Black" panose="02070A03080606020203" pitchFamily="18" charset="0"/>
              <a:ea typeface="Candara"/>
              <a:cs typeface="Candara"/>
              <a:sym typeface="Candara"/>
            </a:endParaRPr>
          </a:p>
          <a:p>
            <a:pPr marL="0" marR="0" lvl="0" indent="0" algn="ctr" rtl="0">
              <a:spcBef>
                <a:spcPts val="0"/>
              </a:spcBef>
              <a:spcAft>
                <a:spcPts val="0"/>
              </a:spcAft>
              <a:buNone/>
            </a:pPr>
            <a:endParaRPr sz="3200" b="1" i="0" u="none" strike="noStrike" cap="none" dirty="0">
              <a:solidFill>
                <a:srgbClr val="FF0000"/>
              </a:solidFill>
              <a:latin typeface="Bodoni MT" panose="02070603080606020203" pitchFamily="18" charset="0"/>
              <a:ea typeface="Candara"/>
              <a:cs typeface="Candara"/>
              <a:sym typeface="Candara"/>
            </a:endParaRPr>
          </a:p>
          <a:p>
            <a:pPr marL="0" marR="0" lvl="0" indent="0" algn="ctr" rtl="0">
              <a:spcBef>
                <a:spcPts val="0"/>
              </a:spcBef>
              <a:spcAft>
                <a:spcPts val="0"/>
              </a:spcAft>
              <a:buNone/>
            </a:pPr>
            <a:endParaRPr lang="en-IN" sz="3200" b="1" dirty="0">
              <a:latin typeface="Bodoni MT" panose="02070603080606020203" pitchFamily="18" charset="0"/>
            </a:endParaRPr>
          </a:p>
          <a:p>
            <a:pPr marL="0" marR="0" lvl="0" indent="0" algn="ctr" rtl="0">
              <a:spcBef>
                <a:spcPts val="0"/>
              </a:spcBef>
              <a:spcAft>
                <a:spcPts val="0"/>
              </a:spcAft>
              <a:buNone/>
            </a:pPr>
            <a:endParaRPr lang="en-IN" sz="3200" b="1" dirty="0">
              <a:latin typeface="Bodoni MT" panose="02070603080606020203" pitchFamily="18" charset="0"/>
            </a:endParaRPr>
          </a:p>
          <a:p>
            <a:pPr marL="0" marR="0" lvl="0" indent="0" algn="ctr" rtl="0">
              <a:spcBef>
                <a:spcPts val="0"/>
              </a:spcBef>
              <a:spcAft>
                <a:spcPts val="0"/>
              </a:spcAft>
              <a:buNone/>
            </a:pPr>
            <a:endParaRPr lang="en-IN" sz="3200" b="1" dirty="0">
              <a:latin typeface="Bodoni MT" panose="02070603080606020203" pitchFamily="18" charset="0"/>
            </a:endParaRPr>
          </a:p>
          <a:p>
            <a:pPr marL="0" marR="0" lvl="0" indent="0" algn="ctr" rtl="0">
              <a:spcBef>
                <a:spcPts val="0"/>
              </a:spcBef>
              <a:spcAft>
                <a:spcPts val="0"/>
              </a:spcAft>
              <a:buNone/>
            </a:pPr>
            <a:endParaRPr lang="en-IN" sz="3200" b="1" dirty="0">
              <a:latin typeface="Bodoni MT" panose="02070603080606020203" pitchFamily="18" charset="0"/>
            </a:endParaRPr>
          </a:p>
          <a:p>
            <a:pPr marL="0" marR="0" lvl="0" indent="0" algn="ctr" rtl="0">
              <a:spcBef>
                <a:spcPts val="0"/>
              </a:spcBef>
              <a:spcAft>
                <a:spcPts val="0"/>
              </a:spcAft>
              <a:buNone/>
            </a:pPr>
            <a:endParaRPr lang="en-IN" sz="3200" b="1" dirty="0">
              <a:latin typeface="Bodoni MT" panose="02070603080606020203" pitchFamily="18" charset="0"/>
            </a:endParaRPr>
          </a:p>
          <a:p>
            <a:pPr marL="0" marR="0" lvl="0" indent="0" algn="ctr" rtl="0">
              <a:spcBef>
                <a:spcPts val="0"/>
              </a:spcBef>
              <a:spcAft>
                <a:spcPts val="0"/>
              </a:spcAft>
              <a:buNone/>
            </a:pPr>
            <a:endParaRPr sz="4000" b="1" i="0" u="none" strike="noStrike" cap="none" dirty="0">
              <a:solidFill>
                <a:schemeClr val="dk1"/>
              </a:solidFill>
              <a:latin typeface="Candara"/>
              <a:ea typeface="Candara"/>
              <a:cs typeface="Candara"/>
              <a:sym typeface="Candara"/>
            </a:endParaRPr>
          </a:p>
        </p:txBody>
      </p:sp>
      <p:graphicFrame>
        <p:nvGraphicFramePr>
          <p:cNvPr id="2" name="Table 1">
            <a:extLst>
              <a:ext uri="{FF2B5EF4-FFF2-40B4-BE49-F238E27FC236}">
                <a16:creationId xmlns:a16="http://schemas.microsoft.com/office/drawing/2014/main" id="{DAE3FE96-3FF6-C6C1-BCD5-51FB7FFEFA49}"/>
              </a:ext>
            </a:extLst>
          </p:cNvPr>
          <p:cNvGraphicFramePr>
            <a:graphicFrameLocks noGrp="1"/>
          </p:cNvGraphicFramePr>
          <p:nvPr>
            <p:extLst>
              <p:ext uri="{D42A27DB-BD31-4B8C-83A1-F6EECF244321}">
                <p14:modId xmlns:p14="http://schemas.microsoft.com/office/powerpoint/2010/main" val="2843025532"/>
              </p:ext>
            </p:extLst>
          </p:nvPr>
        </p:nvGraphicFramePr>
        <p:xfrm>
          <a:off x="1671263" y="3948102"/>
          <a:ext cx="5801474" cy="2170020"/>
        </p:xfrm>
        <a:graphic>
          <a:graphicData uri="http://schemas.openxmlformats.org/drawingml/2006/table">
            <a:tbl>
              <a:tblPr firstRow="1" bandRow="1">
                <a:tableStyleId>{21E4AEA4-8DFA-4A89-87EB-49C32662AFE0}</a:tableStyleId>
              </a:tblPr>
              <a:tblGrid>
                <a:gridCol w="2900737">
                  <a:extLst>
                    <a:ext uri="{9D8B030D-6E8A-4147-A177-3AD203B41FA5}">
                      <a16:colId xmlns:a16="http://schemas.microsoft.com/office/drawing/2014/main" val="3218695295"/>
                    </a:ext>
                  </a:extLst>
                </a:gridCol>
                <a:gridCol w="2900737">
                  <a:extLst>
                    <a:ext uri="{9D8B030D-6E8A-4147-A177-3AD203B41FA5}">
                      <a16:colId xmlns:a16="http://schemas.microsoft.com/office/drawing/2014/main" val="782688637"/>
                    </a:ext>
                  </a:extLst>
                </a:gridCol>
              </a:tblGrid>
              <a:tr h="434004">
                <a:tc>
                  <a:txBody>
                    <a:bodyPr/>
                    <a:lstStyle/>
                    <a:p>
                      <a:pPr algn="ctr"/>
                      <a:r>
                        <a:rPr lang="en-US" dirty="0"/>
                        <a:t>TEAM MEMBER</a:t>
                      </a:r>
                    </a:p>
                  </a:txBody>
                  <a:tcPr/>
                </a:tc>
                <a:tc>
                  <a:txBody>
                    <a:bodyPr/>
                    <a:lstStyle/>
                    <a:p>
                      <a:pPr algn="ctr"/>
                      <a:r>
                        <a:rPr lang="en-US" dirty="0"/>
                        <a:t>ROLL NO.</a:t>
                      </a:r>
                    </a:p>
                  </a:txBody>
                  <a:tcPr/>
                </a:tc>
                <a:extLst>
                  <a:ext uri="{0D108BD9-81ED-4DB2-BD59-A6C34878D82A}">
                    <a16:rowId xmlns:a16="http://schemas.microsoft.com/office/drawing/2014/main" val="3562717249"/>
                  </a:ext>
                </a:extLst>
              </a:tr>
              <a:tr h="434004">
                <a:tc>
                  <a:txBody>
                    <a:bodyPr/>
                    <a:lstStyle/>
                    <a:p>
                      <a:pPr algn="ctr"/>
                      <a:r>
                        <a:rPr lang="en-US" sz="1400" b="1" i="0" u="none" strike="noStrike" cap="none" dirty="0">
                          <a:solidFill>
                            <a:schemeClr val="tx1"/>
                          </a:solidFill>
                          <a:latin typeface="Bodoni MT" panose="02070603080606020203" pitchFamily="18" charset="0"/>
                          <a:ea typeface="Candara"/>
                          <a:cs typeface="Candara"/>
                          <a:sym typeface="Candara"/>
                        </a:rPr>
                        <a:t>Honey Bansal</a:t>
                      </a:r>
                      <a:endParaRPr lang="en-US" dirty="0"/>
                    </a:p>
                  </a:txBody>
                  <a:tcPr/>
                </a:tc>
                <a:tc>
                  <a:txBody>
                    <a:bodyPr/>
                    <a:lstStyle/>
                    <a:p>
                      <a:pPr algn="ctr"/>
                      <a:r>
                        <a:rPr lang="en-US" sz="1400" b="1" i="0" u="none" strike="noStrike" cap="none" dirty="0">
                          <a:solidFill>
                            <a:schemeClr val="tx1"/>
                          </a:solidFill>
                          <a:latin typeface="Bodoni MT" panose="02070603080606020203" pitchFamily="18" charset="0"/>
                          <a:ea typeface="Candara"/>
                          <a:cs typeface="Candara"/>
                          <a:sym typeface="Candara"/>
                        </a:rPr>
                        <a:t>2210990416</a:t>
                      </a:r>
                      <a:endParaRPr lang="en-US" dirty="0"/>
                    </a:p>
                  </a:txBody>
                  <a:tcPr/>
                </a:tc>
                <a:extLst>
                  <a:ext uri="{0D108BD9-81ED-4DB2-BD59-A6C34878D82A}">
                    <a16:rowId xmlns:a16="http://schemas.microsoft.com/office/drawing/2014/main" val="3514171266"/>
                  </a:ext>
                </a:extLst>
              </a:tr>
              <a:tr h="434004">
                <a:tc>
                  <a:txBody>
                    <a:bodyPr/>
                    <a:lstStyle/>
                    <a:p>
                      <a:pPr algn="ctr"/>
                      <a:r>
                        <a:rPr lang="en-US" sz="1400" b="1" dirty="0">
                          <a:solidFill>
                            <a:schemeClr val="tx1"/>
                          </a:solidFill>
                          <a:latin typeface="Bodoni MT" panose="02070603080606020203" pitchFamily="18" charset="0"/>
                          <a:ea typeface="Candara"/>
                          <a:cs typeface="Candara"/>
                          <a:sym typeface="Candara"/>
                        </a:rPr>
                        <a:t>Ishan Sharma</a:t>
                      </a:r>
                      <a:endParaRPr lang="en-US" dirty="0"/>
                    </a:p>
                  </a:txBody>
                  <a:tcPr/>
                </a:tc>
                <a:tc>
                  <a:txBody>
                    <a:bodyPr/>
                    <a:lstStyle/>
                    <a:p>
                      <a:pPr algn="ctr"/>
                      <a:r>
                        <a:rPr lang="en-US" sz="1400" b="1" dirty="0">
                          <a:solidFill>
                            <a:schemeClr val="tx1"/>
                          </a:solidFill>
                          <a:latin typeface="Bodoni MT" panose="02070603080606020203" pitchFamily="18" charset="0"/>
                          <a:ea typeface="Candara"/>
                          <a:cs typeface="Candara"/>
                          <a:sym typeface="Candara"/>
                        </a:rPr>
                        <a:t>2210990420</a:t>
                      </a:r>
                      <a:endParaRPr lang="en-US" dirty="0"/>
                    </a:p>
                  </a:txBody>
                  <a:tcPr/>
                </a:tc>
                <a:extLst>
                  <a:ext uri="{0D108BD9-81ED-4DB2-BD59-A6C34878D82A}">
                    <a16:rowId xmlns:a16="http://schemas.microsoft.com/office/drawing/2014/main" val="1466429500"/>
                  </a:ext>
                </a:extLst>
              </a:tr>
              <a:tr h="434004">
                <a:tc>
                  <a:txBody>
                    <a:bodyPr/>
                    <a:lstStyle/>
                    <a:p>
                      <a:pPr algn="ctr"/>
                      <a:r>
                        <a:rPr lang="en-US" sz="1400" b="1" i="0" u="none" strike="noStrike" cap="none" dirty="0">
                          <a:solidFill>
                            <a:schemeClr val="tx1"/>
                          </a:solidFill>
                          <a:latin typeface="Bodoni MT" panose="02070603080606020203" pitchFamily="18" charset="0"/>
                          <a:ea typeface="Candara"/>
                          <a:cs typeface="Candara"/>
                          <a:sym typeface="Candara"/>
                        </a:rPr>
                        <a:t>Ishpreet Singh</a:t>
                      </a:r>
                      <a:endParaRPr lang="en-US" dirty="0"/>
                    </a:p>
                  </a:txBody>
                  <a:tcPr/>
                </a:tc>
                <a:tc>
                  <a:txBody>
                    <a:bodyPr/>
                    <a:lstStyle/>
                    <a:p>
                      <a:pPr algn="ctr"/>
                      <a:r>
                        <a:rPr lang="en-US" sz="1400" b="1" i="0" u="none" strike="noStrike" cap="none" dirty="0">
                          <a:solidFill>
                            <a:schemeClr val="tx1"/>
                          </a:solidFill>
                          <a:latin typeface="Bodoni MT" panose="02070603080606020203" pitchFamily="18" charset="0"/>
                          <a:ea typeface="Candara"/>
                          <a:cs typeface="Candara"/>
                          <a:sym typeface="Candara"/>
                        </a:rPr>
                        <a:t>2210990425</a:t>
                      </a:r>
                      <a:endParaRPr lang="en-US" dirty="0"/>
                    </a:p>
                  </a:txBody>
                  <a:tcPr/>
                </a:tc>
                <a:extLst>
                  <a:ext uri="{0D108BD9-81ED-4DB2-BD59-A6C34878D82A}">
                    <a16:rowId xmlns:a16="http://schemas.microsoft.com/office/drawing/2014/main" val="2767302720"/>
                  </a:ext>
                </a:extLst>
              </a:tr>
              <a:tr h="434004">
                <a:tc>
                  <a:txBody>
                    <a:bodyPr/>
                    <a:lstStyle/>
                    <a:p>
                      <a:pPr algn="ctr"/>
                      <a:r>
                        <a:rPr lang="en-US" sz="1400" b="1" dirty="0">
                          <a:solidFill>
                            <a:schemeClr val="tx1"/>
                          </a:solidFill>
                          <a:latin typeface="Bodoni MT" panose="02070603080606020203" pitchFamily="18" charset="0"/>
                          <a:ea typeface="Candara"/>
                          <a:cs typeface="Candara"/>
                          <a:sym typeface="Candara"/>
                        </a:rPr>
                        <a:t>Jai Chopra</a:t>
                      </a:r>
                      <a:endParaRPr lang="en-US" dirty="0"/>
                    </a:p>
                  </a:txBody>
                  <a:tcPr/>
                </a:tc>
                <a:tc>
                  <a:txBody>
                    <a:bodyPr/>
                    <a:lstStyle/>
                    <a:p>
                      <a:pPr algn="ctr"/>
                      <a:r>
                        <a:rPr lang="en-US" sz="1400" b="1" dirty="0">
                          <a:solidFill>
                            <a:schemeClr val="tx1"/>
                          </a:solidFill>
                          <a:latin typeface="Bodoni MT" panose="02070603080606020203" pitchFamily="18" charset="0"/>
                          <a:ea typeface="Candara"/>
                          <a:cs typeface="Candara"/>
                          <a:sym typeface="Candara"/>
                        </a:rPr>
                        <a:t>2210990427</a:t>
                      </a:r>
                      <a:endParaRPr lang="en-US" dirty="0"/>
                    </a:p>
                  </a:txBody>
                  <a:tcPr/>
                </a:tc>
                <a:extLst>
                  <a:ext uri="{0D108BD9-81ED-4DB2-BD59-A6C34878D82A}">
                    <a16:rowId xmlns:a16="http://schemas.microsoft.com/office/drawing/2014/main" val="4288386358"/>
                  </a:ext>
                </a:extLst>
              </a:tr>
            </a:tbl>
          </a:graphicData>
        </a:graphic>
      </p:graphicFrame>
      <p:graphicFrame>
        <p:nvGraphicFramePr>
          <p:cNvPr id="4" name="Table 3">
            <a:extLst>
              <a:ext uri="{FF2B5EF4-FFF2-40B4-BE49-F238E27FC236}">
                <a16:creationId xmlns:a16="http://schemas.microsoft.com/office/drawing/2014/main" id="{9FE80074-FBCE-972D-EDF2-BB9A59A2D0DC}"/>
              </a:ext>
            </a:extLst>
          </p:cNvPr>
          <p:cNvGraphicFramePr>
            <a:graphicFrameLocks noGrp="1"/>
          </p:cNvGraphicFramePr>
          <p:nvPr>
            <p:extLst>
              <p:ext uri="{D42A27DB-BD31-4B8C-83A1-F6EECF244321}">
                <p14:modId xmlns:p14="http://schemas.microsoft.com/office/powerpoint/2010/main" val="1586744708"/>
              </p:ext>
            </p:extLst>
          </p:nvPr>
        </p:nvGraphicFramePr>
        <p:xfrm>
          <a:off x="1671263" y="3487154"/>
          <a:ext cx="5801474" cy="370840"/>
        </p:xfrm>
        <a:graphic>
          <a:graphicData uri="http://schemas.openxmlformats.org/drawingml/2006/table">
            <a:tbl>
              <a:tblPr firstRow="1" bandRow="1">
                <a:tableStyleId>{18603FDC-E32A-4AB5-989C-0864C3EAD2B8}</a:tableStyleId>
              </a:tblPr>
              <a:tblGrid>
                <a:gridCol w="2900737">
                  <a:extLst>
                    <a:ext uri="{9D8B030D-6E8A-4147-A177-3AD203B41FA5}">
                      <a16:colId xmlns:a16="http://schemas.microsoft.com/office/drawing/2014/main" val="877569068"/>
                    </a:ext>
                  </a:extLst>
                </a:gridCol>
                <a:gridCol w="2900737">
                  <a:extLst>
                    <a:ext uri="{9D8B030D-6E8A-4147-A177-3AD203B41FA5}">
                      <a16:colId xmlns:a16="http://schemas.microsoft.com/office/drawing/2014/main" val="681529211"/>
                    </a:ext>
                  </a:extLst>
                </a:gridCol>
              </a:tblGrid>
              <a:tr h="370840">
                <a:tc>
                  <a:txBody>
                    <a:bodyPr/>
                    <a:lstStyle/>
                    <a:p>
                      <a:pPr algn="ctr"/>
                      <a:r>
                        <a:rPr lang="en-US" dirty="0">
                          <a:solidFill>
                            <a:schemeClr val="tx1"/>
                          </a:solidFill>
                        </a:rPr>
                        <a:t>TEAM NO.</a:t>
                      </a:r>
                    </a:p>
                  </a:txBody>
                  <a:tcPr/>
                </a:tc>
                <a:tc>
                  <a:txBody>
                    <a:bodyPr/>
                    <a:lstStyle/>
                    <a:p>
                      <a:pPr algn="ctr"/>
                      <a:r>
                        <a:rPr lang="en-US" dirty="0">
                          <a:solidFill>
                            <a:schemeClr val="tx1"/>
                          </a:solidFill>
                        </a:rPr>
                        <a:t>13</a:t>
                      </a:r>
                    </a:p>
                  </a:txBody>
                  <a:tcPr/>
                </a:tc>
                <a:extLst>
                  <a:ext uri="{0D108BD9-81ED-4DB2-BD59-A6C34878D82A}">
                    <a16:rowId xmlns:a16="http://schemas.microsoft.com/office/drawing/2014/main" val="2983241224"/>
                  </a:ext>
                </a:extLst>
              </a:tr>
            </a:tbl>
          </a:graphicData>
        </a:graphic>
      </p:graphicFrame>
      <p:pic>
        <p:nvPicPr>
          <p:cNvPr id="6" name="Picture 5">
            <a:extLst>
              <a:ext uri="{FF2B5EF4-FFF2-40B4-BE49-F238E27FC236}">
                <a16:creationId xmlns:a16="http://schemas.microsoft.com/office/drawing/2014/main" id="{2B9712F8-8EF6-E665-94E3-2170177A6A94}"/>
              </a:ext>
            </a:extLst>
          </p:cNvPr>
          <p:cNvPicPr>
            <a:picLocks noChangeAspect="1"/>
          </p:cNvPicPr>
          <p:nvPr/>
        </p:nvPicPr>
        <p:blipFill>
          <a:blip r:embed="rId3"/>
          <a:stretch>
            <a:fillRect/>
          </a:stretch>
        </p:blipFill>
        <p:spPr>
          <a:xfrm>
            <a:off x="76953" y="975852"/>
            <a:ext cx="1220905" cy="6134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F312-B2A4-A985-7C75-8235EAA949FA}"/>
              </a:ext>
            </a:extLst>
          </p:cNvPr>
          <p:cNvSpPr>
            <a:spLocks noGrp="1"/>
          </p:cNvSpPr>
          <p:nvPr>
            <p:ph type="title"/>
          </p:nvPr>
        </p:nvSpPr>
        <p:spPr/>
        <p:txBody>
          <a:bodyPr/>
          <a:lstStyle/>
          <a:p>
            <a:r>
              <a:rPr lang="en-US" sz="3200" b="1" dirty="0">
                <a:latin typeface="Bodoni MT Black" panose="02070A03080606020203" pitchFamily="18" charset="0"/>
              </a:rPr>
              <a:t>Contd.</a:t>
            </a:r>
          </a:p>
        </p:txBody>
      </p:sp>
      <p:sp>
        <p:nvSpPr>
          <p:cNvPr id="3" name="Text Placeholder 2">
            <a:extLst>
              <a:ext uri="{FF2B5EF4-FFF2-40B4-BE49-F238E27FC236}">
                <a16:creationId xmlns:a16="http://schemas.microsoft.com/office/drawing/2014/main" id="{D59642A8-A1DE-377E-FF7C-A8D9B87FC656}"/>
              </a:ext>
            </a:extLst>
          </p:cNvPr>
          <p:cNvSpPr>
            <a:spLocks noGrp="1"/>
          </p:cNvSpPr>
          <p:nvPr>
            <p:ph type="body" idx="1"/>
          </p:nvPr>
        </p:nvSpPr>
        <p:spPr>
          <a:xfrm>
            <a:off x="71919" y="945222"/>
            <a:ext cx="8887146" cy="5411128"/>
          </a:xfrm>
        </p:spPr>
        <p:txBody>
          <a:bodyPr/>
          <a:lstStyle/>
          <a:p>
            <a:pPr marL="114300" indent="0">
              <a:buNone/>
            </a:pPr>
            <a:r>
              <a:rPr lang="en-US" sz="2800" b="1" i="0" dirty="0">
                <a:solidFill>
                  <a:srgbClr val="0D0D0D"/>
                </a:solidFill>
                <a:effectLst/>
                <a:latin typeface="Bodoni MT" panose="02070603080606020203" pitchFamily="18" charset="0"/>
              </a:rPr>
              <a:t>JavaScript</a:t>
            </a:r>
            <a:r>
              <a:rPr lang="en-US" sz="2800" b="0" i="0" dirty="0">
                <a:solidFill>
                  <a:srgbClr val="0D0D0D"/>
                </a:solidFill>
                <a:effectLst/>
                <a:latin typeface="Bodoni MT" panose="02070603080606020203" pitchFamily="18" charset="0"/>
              </a:rPr>
              <a:t>: </a:t>
            </a:r>
            <a:r>
              <a:rPr lang="en-US" sz="2400" b="0" i="0" dirty="0">
                <a:solidFill>
                  <a:srgbClr val="0D0D0D"/>
                </a:solidFill>
                <a:effectLst/>
                <a:latin typeface="Bodoni MT" panose="02070603080606020203" pitchFamily="18" charset="0"/>
              </a:rPr>
              <a:t>The strategic integration of JavaScript introduces dynamic interactivity to NYRC, elevating user engagement to new heights. From real-time content updates to seamless form validation, JavaScript enhances functionality while maintaining responsiveness. By leveraging asynchronous operations, JavaScript ensures swift and efficient performance, enriching the overall user journey on NYRC.</a:t>
            </a:r>
          </a:p>
          <a:p>
            <a:pPr marL="114300" indent="0">
              <a:buNone/>
            </a:pPr>
            <a:endParaRPr lang="en-US" sz="2400" dirty="0">
              <a:solidFill>
                <a:srgbClr val="0D0D0D"/>
              </a:solidFill>
              <a:latin typeface="Bodoni MT" panose="02070603080606020203" pitchFamily="18" charset="0"/>
            </a:endParaRPr>
          </a:p>
          <a:p>
            <a:pPr>
              <a:buFont typeface="Wingdings" panose="05000000000000000000" pitchFamily="2" charset="2"/>
              <a:buChar char="Ø"/>
            </a:pPr>
            <a:r>
              <a:rPr lang="en-US" sz="2400" b="0" i="0" dirty="0">
                <a:solidFill>
                  <a:srgbClr val="0D0D0D"/>
                </a:solidFill>
                <a:effectLst/>
                <a:latin typeface="Bodoni MT" panose="02070603080606020203" pitchFamily="18" charset="0"/>
              </a:rPr>
              <a:t>By intricately weaving together these cutting-edge technologies, NYRC masterfully orchestrates a symphony of structure, elegance, and dynamism, culminating in an immersive user journey replete with top-tier phone covers, hoodies, and desk mats, tailored to the discerning tastes of our clientele, including bespoke customization options.</a:t>
            </a:r>
          </a:p>
          <a:p>
            <a:pPr marL="114300" indent="0">
              <a:buNone/>
            </a:pPr>
            <a:endParaRPr lang="en-US" sz="2200" dirty="0">
              <a:latin typeface="Sitka Heading" pitchFamily="2" charset="0"/>
            </a:endParaRPr>
          </a:p>
        </p:txBody>
      </p:sp>
      <p:sp>
        <p:nvSpPr>
          <p:cNvPr id="4" name="Date Placeholder 3">
            <a:extLst>
              <a:ext uri="{FF2B5EF4-FFF2-40B4-BE49-F238E27FC236}">
                <a16:creationId xmlns:a16="http://schemas.microsoft.com/office/drawing/2014/main" id="{BD32C0F7-D714-B7B5-AFF9-9DF0F9266B3C}"/>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71C2EF44-7622-852D-CE94-4F46B7401F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566662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CB39-EE82-F189-8FE9-6BE0E5F34E1D}"/>
              </a:ext>
            </a:extLst>
          </p:cNvPr>
          <p:cNvSpPr>
            <a:spLocks noGrp="1"/>
          </p:cNvSpPr>
          <p:nvPr>
            <p:ph type="title"/>
          </p:nvPr>
        </p:nvSpPr>
        <p:spPr/>
        <p:txBody>
          <a:bodyPr/>
          <a:lstStyle/>
          <a:p>
            <a:r>
              <a:rPr lang="en-US" sz="3200" b="1" dirty="0">
                <a:latin typeface="Bodoni MT Black" panose="02070A03080606020203" pitchFamily="18" charset="0"/>
              </a:rPr>
              <a:t>FLOW CHART</a:t>
            </a:r>
          </a:p>
        </p:txBody>
      </p:sp>
      <p:sp>
        <p:nvSpPr>
          <p:cNvPr id="4" name="Date Placeholder 3">
            <a:extLst>
              <a:ext uri="{FF2B5EF4-FFF2-40B4-BE49-F238E27FC236}">
                <a16:creationId xmlns:a16="http://schemas.microsoft.com/office/drawing/2014/main" id="{62D446FD-ACDA-F69E-4408-55EB2E2828BA}"/>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4939B3E2-7DB7-CB2A-D788-1697912C9C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7" name="Oval 6">
            <a:extLst>
              <a:ext uri="{FF2B5EF4-FFF2-40B4-BE49-F238E27FC236}">
                <a16:creationId xmlns:a16="http://schemas.microsoft.com/office/drawing/2014/main" id="{50533A35-895C-019F-9EAB-420CE431C3F2}"/>
              </a:ext>
            </a:extLst>
          </p:cNvPr>
          <p:cNvSpPr/>
          <p:nvPr/>
        </p:nvSpPr>
        <p:spPr>
          <a:xfrm>
            <a:off x="3407610" y="953558"/>
            <a:ext cx="1347270" cy="8382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Enter website</a:t>
            </a:r>
          </a:p>
        </p:txBody>
      </p:sp>
      <p:sp>
        <p:nvSpPr>
          <p:cNvPr id="9" name="Rectangle 8">
            <a:extLst>
              <a:ext uri="{FF2B5EF4-FFF2-40B4-BE49-F238E27FC236}">
                <a16:creationId xmlns:a16="http://schemas.microsoft.com/office/drawing/2014/main" id="{A93A6AAC-53F2-802F-2BD6-0EF3A4DEDD9F}"/>
              </a:ext>
            </a:extLst>
          </p:cNvPr>
          <p:cNvSpPr/>
          <p:nvPr/>
        </p:nvSpPr>
        <p:spPr>
          <a:xfrm>
            <a:off x="3502526" y="2807734"/>
            <a:ext cx="1152358" cy="686000"/>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Review recommended item</a:t>
            </a:r>
          </a:p>
        </p:txBody>
      </p:sp>
      <p:sp>
        <p:nvSpPr>
          <p:cNvPr id="10" name="Rectangle 9">
            <a:extLst>
              <a:ext uri="{FF2B5EF4-FFF2-40B4-BE49-F238E27FC236}">
                <a16:creationId xmlns:a16="http://schemas.microsoft.com/office/drawing/2014/main" id="{07FE734A-E2FF-C980-C42E-069193E98301}"/>
              </a:ext>
            </a:extLst>
          </p:cNvPr>
          <p:cNvSpPr/>
          <p:nvPr/>
        </p:nvSpPr>
        <p:spPr>
          <a:xfrm>
            <a:off x="3502526" y="3777931"/>
            <a:ext cx="1152358" cy="588207"/>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Identify item for purchase</a:t>
            </a:r>
          </a:p>
        </p:txBody>
      </p:sp>
      <p:sp>
        <p:nvSpPr>
          <p:cNvPr id="11" name="Rectangle 10">
            <a:extLst>
              <a:ext uri="{FF2B5EF4-FFF2-40B4-BE49-F238E27FC236}">
                <a16:creationId xmlns:a16="http://schemas.microsoft.com/office/drawing/2014/main" id="{6262C8C0-AAAC-CA82-ADC0-920CB14A8F93}"/>
              </a:ext>
            </a:extLst>
          </p:cNvPr>
          <p:cNvSpPr/>
          <p:nvPr/>
        </p:nvSpPr>
        <p:spPr>
          <a:xfrm>
            <a:off x="3502526" y="4664303"/>
            <a:ext cx="1152358" cy="588207"/>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Add item to shopping cart</a:t>
            </a:r>
          </a:p>
        </p:txBody>
      </p:sp>
      <p:sp>
        <p:nvSpPr>
          <p:cNvPr id="12" name="Rectangle 11">
            <a:extLst>
              <a:ext uri="{FF2B5EF4-FFF2-40B4-BE49-F238E27FC236}">
                <a16:creationId xmlns:a16="http://schemas.microsoft.com/office/drawing/2014/main" id="{31CD90C1-4B8F-7989-5C4A-306F426D03F9}"/>
              </a:ext>
            </a:extLst>
          </p:cNvPr>
          <p:cNvSpPr/>
          <p:nvPr/>
        </p:nvSpPr>
        <p:spPr>
          <a:xfrm>
            <a:off x="3502526" y="2028337"/>
            <a:ext cx="1152358" cy="542818"/>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Go to product list page</a:t>
            </a:r>
          </a:p>
        </p:txBody>
      </p:sp>
      <p:sp>
        <p:nvSpPr>
          <p:cNvPr id="13" name="Rectangle 12">
            <a:extLst>
              <a:ext uri="{FF2B5EF4-FFF2-40B4-BE49-F238E27FC236}">
                <a16:creationId xmlns:a16="http://schemas.microsoft.com/office/drawing/2014/main" id="{78B49D69-60DC-5A3D-D892-AE21F6A5B321}"/>
              </a:ext>
            </a:extLst>
          </p:cNvPr>
          <p:cNvSpPr/>
          <p:nvPr/>
        </p:nvSpPr>
        <p:spPr>
          <a:xfrm>
            <a:off x="5371834" y="2901389"/>
            <a:ext cx="1609825" cy="498690"/>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Use the menu button and navigate to the category</a:t>
            </a:r>
          </a:p>
        </p:txBody>
      </p:sp>
      <p:sp>
        <p:nvSpPr>
          <p:cNvPr id="15" name="Rectangle 14">
            <a:extLst>
              <a:ext uri="{FF2B5EF4-FFF2-40B4-BE49-F238E27FC236}">
                <a16:creationId xmlns:a16="http://schemas.microsoft.com/office/drawing/2014/main" id="{95224985-FF92-40FB-CD2C-5C98647D04E1}"/>
              </a:ext>
            </a:extLst>
          </p:cNvPr>
          <p:cNvSpPr/>
          <p:nvPr/>
        </p:nvSpPr>
        <p:spPr>
          <a:xfrm>
            <a:off x="5021180" y="6003760"/>
            <a:ext cx="1255294" cy="487680"/>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rPr>
              <a:t>Checkout process</a:t>
            </a:r>
            <a:endParaRPr lang="en-US" sz="1200" b="1" dirty="0">
              <a:solidFill>
                <a:schemeClr val="tx1"/>
              </a:solidFill>
            </a:endParaRPr>
          </a:p>
        </p:txBody>
      </p:sp>
      <p:sp>
        <p:nvSpPr>
          <p:cNvPr id="16" name="Rectangle 15">
            <a:extLst>
              <a:ext uri="{FF2B5EF4-FFF2-40B4-BE49-F238E27FC236}">
                <a16:creationId xmlns:a16="http://schemas.microsoft.com/office/drawing/2014/main" id="{95D15BDF-81C3-AE52-7895-87AA8FF8F5C7}"/>
              </a:ext>
            </a:extLst>
          </p:cNvPr>
          <p:cNvSpPr/>
          <p:nvPr/>
        </p:nvSpPr>
        <p:spPr>
          <a:xfrm>
            <a:off x="1357430" y="2928072"/>
            <a:ext cx="1428146" cy="500928"/>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rPr>
              <a:t>Search for items</a:t>
            </a:r>
            <a:endParaRPr lang="en-US" sz="1200" b="1" dirty="0">
              <a:solidFill>
                <a:schemeClr val="tx1"/>
              </a:solidFill>
            </a:endParaRPr>
          </a:p>
        </p:txBody>
      </p:sp>
      <p:sp>
        <p:nvSpPr>
          <p:cNvPr id="17" name="Diamond 16">
            <a:extLst>
              <a:ext uri="{FF2B5EF4-FFF2-40B4-BE49-F238E27FC236}">
                <a16:creationId xmlns:a16="http://schemas.microsoft.com/office/drawing/2014/main" id="{0B65DF28-2B88-31F6-D4EE-A11AD6815EDB}"/>
              </a:ext>
            </a:extLst>
          </p:cNvPr>
          <p:cNvSpPr/>
          <p:nvPr/>
        </p:nvSpPr>
        <p:spPr>
          <a:xfrm>
            <a:off x="3458677" y="5732321"/>
            <a:ext cx="1235242" cy="912622"/>
          </a:xfrm>
          <a:prstGeom prst="diamond">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effectLst/>
              </a:rPr>
              <a:t>More items?</a:t>
            </a:r>
            <a:endParaRPr lang="en-US" sz="1050" b="1" dirty="0">
              <a:solidFill>
                <a:schemeClr val="tx1"/>
              </a:solidFill>
            </a:endParaRPr>
          </a:p>
        </p:txBody>
      </p:sp>
      <p:sp>
        <p:nvSpPr>
          <p:cNvPr id="18" name="Oval 17">
            <a:extLst>
              <a:ext uri="{FF2B5EF4-FFF2-40B4-BE49-F238E27FC236}">
                <a16:creationId xmlns:a16="http://schemas.microsoft.com/office/drawing/2014/main" id="{79761411-00D9-9FC7-3350-8ADBE215773D}"/>
              </a:ext>
            </a:extLst>
          </p:cNvPr>
          <p:cNvSpPr/>
          <p:nvPr/>
        </p:nvSpPr>
        <p:spPr>
          <a:xfrm>
            <a:off x="7892718" y="4366138"/>
            <a:ext cx="1152358" cy="131144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rPr>
              <a:t>Exit website</a:t>
            </a:r>
            <a:endParaRPr lang="en-US" sz="1200" b="1" dirty="0">
              <a:solidFill>
                <a:schemeClr val="tx1"/>
              </a:solidFill>
            </a:endParaRPr>
          </a:p>
        </p:txBody>
      </p:sp>
      <p:sp>
        <p:nvSpPr>
          <p:cNvPr id="21" name="Rectangle 20">
            <a:extLst>
              <a:ext uri="{FF2B5EF4-FFF2-40B4-BE49-F238E27FC236}">
                <a16:creationId xmlns:a16="http://schemas.microsoft.com/office/drawing/2014/main" id="{E2D83367-34B7-0105-C789-80120A14B444}"/>
              </a:ext>
            </a:extLst>
          </p:cNvPr>
          <p:cNvSpPr/>
          <p:nvPr/>
        </p:nvSpPr>
        <p:spPr>
          <a:xfrm>
            <a:off x="6553200" y="6003760"/>
            <a:ext cx="1152358" cy="487680"/>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rPr>
              <a:t>Login/signup page</a:t>
            </a:r>
            <a:endParaRPr lang="en-US" sz="1200" b="1" dirty="0">
              <a:solidFill>
                <a:schemeClr val="tx1"/>
              </a:solidFill>
            </a:endParaRPr>
          </a:p>
        </p:txBody>
      </p:sp>
      <p:sp>
        <p:nvSpPr>
          <p:cNvPr id="22" name="Rectangle 21">
            <a:extLst>
              <a:ext uri="{FF2B5EF4-FFF2-40B4-BE49-F238E27FC236}">
                <a16:creationId xmlns:a16="http://schemas.microsoft.com/office/drawing/2014/main" id="{EA54C1EB-2F72-0EA9-68B4-00496814F63D}"/>
              </a:ext>
            </a:extLst>
          </p:cNvPr>
          <p:cNvSpPr/>
          <p:nvPr/>
        </p:nvSpPr>
        <p:spPr>
          <a:xfrm>
            <a:off x="7987633" y="6003760"/>
            <a:ext cx="1152358" cy="487680"/>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effectLst/>
              </a:rPr>
              <a:t>Review order confirmation</a:t>
            </a:r>
            <a:endParaRPr lang="en-US" sz="1200" b="1" dirty="0">
              <a:solidFill>
                <a:schemeClr val="tx1"/>
              </a:solidFill>
            </a:endParaRPr>
          </a:p>
        </p:txBody>
      </p:sp>
      <p:sp>
        <p:nvSpPr>
          <p:cNvPr id="23" name="Arrow: Down 22">
            <a:extLst>
              <a:ext uri="{FF2B5EF4-FFF2-40B4-BE49-F238E27FC236}">
                <a16:creationId xmlns:a16="http://schemas.microsoft.com/office/drawing/2014/main" id="{3FC23C3C-AEB4-919E-8EE9-F9B6994324D7}"/>
              </a:ext>
            </a:extLst>
          </p:cNvPr>
          <p:cNvSpPr/>
          <p:nvPr/>
        </p:nvSpPr>
        <p:spPr>
          <a:xfrm flipH="1">
            <a:off x="4030579" y="1847220"/>
            <a:ext cx="48126" cy="1040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FA97A8B4-D35A-FE67-F2DE-E4AA862AB7C7}"/>
              </a:ext>
            </a:extLst>
          </p:cNvPr>
          <p:cNvSpPr/>
          <p:nvPr/>
        </p:nvSpPr>
        <p:spPr>
          <a:xfrm flipH="1">
            <a:off x="4054642" y="2652362"/>
            <a:ext cx="48126" cy="1040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9F735E11-F183-3CCD-6981-8985DC4CC989}"/>
              </a:ext>
            </a:extLst>
          </p:cNvPr>
          <p:cNvSpPr/>
          <p:nvPr/>
        </p:nvSpPr>
        <p:spPr>
          <a:xfrm flipH="1">
            <a:off x="4054642" y="3584390"/>
            <a:ext cx="48126" cy="1040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BAC5EA86-6A0C-6C15-8781-DBE328437B53}"/>
              </a:ext>
            </a:extLst>
          </p:cNvPr>
          <p:cNvSpPr/>
          <p:nvPr/>
        </p:nvSpPr>
        <p:spPr>
          <a:xfrm flipH="1">
            <a:off x="4030579" y="4455621"/>
            <a:ext cx="48126" cy="1040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9F0F3A12-477A-F82A-5327-9FD4383ED534}"/>
              </a:ext>
            </a:extLst>
          </p:cNvPr>
          <p:cNvSpPr/>
          <p:nvPr/>
        </p:nvSpPr>
        <p:spPr>
          <a:xfrm>
            <a:off x="4030579" y="5366084"/>
            <a:ext cx="45719" cy="2526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2F6CFFB1-752A-CFB9-48C5-F2B8D8CAA02B}"/>
              </a:ext>
            </a:extLst>
          </p:cNvPr>
          <p:cNvSpPr/>
          <p:nvPr/>
        </p:nvSpPr>
        <p:spPr>
          <a:xfrm>
            <a:off x="2885573" y="3080084"/>
            <a:ext cx="522038" cy="8422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98A089FE-A6BC-748D-DEF2-B8F94F22997D}"/>
              </a:ext>
            </a:extLst>
          </p:cNvPr>
          <p:cNvSpPr/>
          <p:nvPr/>
        </p:nvSpPr>
        <p:spPr>
          <a:xfrm>
            <a:off x="4754880" y="3080084"/>
            <a:ext cx="430731" cy="842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0653A9B1-6EFA-6EC7-8D93-D460E4487D65}"/>
              </a:ext>
            </a:extLst>
          </p:cNvPr>
          <p:cNvCxnSpPr>
            <a:cxnSpLocks/>
            <a:stCxn id="16" idx="2"/>
          </p:cNvCxnSpPr>
          <p:nvPr/>
        </p:nvCxnSpPr>
        <p:spPr>
          <a:xfrm rot="16200000" flipH="1">
            <a:off x="2316446" y="3184057"/>
            <a:ext cx="685800" cy="117568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nector: Elbow 37">
            <a:extLst>
              <a:ext uri="{FF2B5EF4-FFF2-40B4-BE49-F238E27FC236}">
                <a16:creationId xmlns:a16="http://schemas.microsoft.com/office/drawing/2014/main" id="{671E8C52-2FAD-1E3D-6F68-D11D5A2A8720}"/>
              </a:ext>
            </a:extLst>
          </p:cNvPr>
          <p:cNvCxnSpPr>
            <a:cxnSpLocks/>
          </p:cNvCxnSpPr>
          <p:nvPr/>
        </p:nvCxnSpPr>
        <p:spPr>
          <a:xfrm rot="10800000" flipV="1">
            <a:off x="4910221" y="3414536"/>
            <a:ext cx="1363581" cy="70026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39" name="Arrow: Right 38">
            <a:extLst>
              <a:ext uri="{FF2B5EF4-FFF2-40B4-BE49-F238E27FC236}">
                <a16:creationId xmlns:a16="http://schemas.microsoft.com/office/drawing/2014/main" id="{9E529CE4-5012-4712-D207-F531E4A915E5}"/>
              </a:ext>
            </a:extLst>
          </p:cNvPr>
          <p:cNvSpPr/>
          <p:nvPr/>
        </p:nvSpPr>
        <p:spPr>
          <a:xfrm>
            <a:off x="4654884" y="6310631"/>
            <a:ext cx="205874"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2EFA05D2-AF65-A020-0A6C-C89573F9435C}"/>
              </a:ext>
            </a:extLst>
          </p:cNvPr>
          <p:cNvSpPr/>
          <p:nvPr/>
        </p:nvSpPr>
        <p:spPr>
          <a:xfrm>
            <a:off x="6309226" y="6310630"/>
            <a:ext cx="205874"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D58876B6-A552-74BA-7C60-97396E596933}"/>
              </a:ext>
            </a:extLst>
          </p:cNvPr>
          <p:cNvSpPr/>
          <p:nvPr/>
        </p:nvSpPr>
        <p:spPr>
          <a:xfrm>
            <a:off x="7743658" y="6308815"/>
            <a:ext cx="205874"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Up 41">
            <a:extLst>
              <a:ext uri="{FF2B5EF4-FFF2-40B4-BE49-F238E27FC236}">
                <a16:creationId xmlns:a16="http://schemas.microsoft.com/office/drawing/2014/main" id="{26561FD1-608C-EE55-4E78-9BFE7B78797C}"/>
              </a:ext>
            </a:extLst>
          </p:cNvPr>
          <p:cNvSpPr/>
          <p:nvPr/>
        </p:nvSpPr>
        <p:spPr>
          <a:xfrm>
            <a:off x="8423178" y="5732321"/>
            <a:ext cx="45719" cy="26178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488B8C-2488-D13A-6EAE-D56337C9FEF0}"/>
              </a:ext>
            </a:extLst>
          </p:cNvPr>
          <p:cNvSpPr/>
          <p:nvPr/>
        </p:nvSpPr>
        <p:spPr>
          <a:xfrm>
            <a:off x="78203" y="4497146"/>
            <a:ext cx="1227221" cy="588207"/>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Action</a:t>
            </a:r>
          </a:p>
        </p:txBody>
      </p:sp>
      <p:sp>
        <p:nvSpPr>
          <p:cNvPr id="45" name="Diamond 44">
            <a:extLst>
              <a:ext uri="{FF2B5EF4-FFF2-40B4-BE49-F238E27FC236}">
                <a16:creationId xmlns:a16="http://schemas.microsoft.com/office/drawing/2014/main" id="{171426E4-742B-71B5-9786-48158FA9D7FA}"/>
              </a:ext>
            </a:extLst>
          </p:cNvPr>
          <p:cNvSpPr/>
          <p:nvPr/>
        </p:nvSpPr>
        <p:spPr>
          <a:xfrm>
            <a:off x="18977" y="5184266"/>
            <a:ext cx="1531490" cy="972568"/>
          </a:xfrm>
          <a:prstGeom prst="diamond">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Decision</a:t>
            </a:r>
          </a:p>
        </p:txBody>
      </p:sp>
      <p:sp>
        <p:nvSpPr>
          <p:cNvPr id="47" name="TextBox 46">
            <a:extLst>
              <a:ext uri="{FF2B5EF4-FFF2-40B4-BE49-F238E27FC236}">
                <a16:creationId xmlns:a16="http://schemas.microsoft.com/office/drawing/2014/main" id="{C03EB0C5-6ECC-D41A-B975-262876CC1929}"/>
              </a:ext>
            </a:extLst>
          </p:cNvPr>
          <p:cNvSpPr txBox="1"/>
          <p:nvPr/>
        </p:nvSpPr>
        <p:spPr>
          <a:xfrm>
            <a:off x="312820" y="4166159"/>
            <a:ext cx="757989" cy="307777"/>
          </a:xfrm>
          <a:prstGeom prst="rect">
            <a:avLst/>
          </a:prstGeom>
          <a:noFill/>
        </p:spPr>
        <p:txBody>
          <a:bodyPr wrap="square" rtlCol="0">
            <a:spAutoFit/>
          </a:bodyPr>
          <a:lstStyle/>
          <a:p>
            <a:r>
              <a:rPr lang="en-US" b="1" dirty="0"/>
              <a:t>KEY</a:t>
            </a:r>
          </a:p>
        </p:txBody>
      </p:sp>
      <p:cxnSp>
        <p:nvCxnSpPr>
          <p:cNvPr id="57" name="Connector: Elbow 56">
            <a:extLst>
              <a:ext uri="{FF2B5EF4-FFF2-40B4-BE49-F238E27FC236}">
                <a16:creationId xmlns:a16="http://schemas.microsoft.com/office/drawing/2014/main" id="{A4A710CC-8A46-1EDF-4092-992F17888FA8}"/>
              </a:ext>
            </a:extLst>
          </p:cNvPr>
          <p:cNvCxnSpPr>
            <a:cxnSpLocks/>
            <a:endCxn id="12" idx="3"/>
          </p:cNvCxnSpPr>
          <p:nvPr/>
        </p:nvCxnSpPr>
        <p:spPr>
          <a:xfrm rot="5400000" flipH="1" flipV="1">
            <a:off x="2674823" y="4014045"/>
            <a:ext cx="3694359" cy="265763"/>
          </a:xfrm>
          <a:prstGeom prst="bentConnector4">
            <a:avLst>
              <a:gd name="adj1" fmla="val 13700"/>
              <a:gd name="adj2" fmla="val 1207788"/>
            </a:avLst>
          </a:prstGeom>
          <a:ln>
            <a:tailEnd type="triangle"/>
          </a:ln>
        </p:spPr>
        <p:style>
          <a:lnRef idx="2">
            <a:schemeClr val="dk1"/>
          </a:lnRef>
          <a:fillRef idx="0">
            <a:schemeClr val="dk1"/>
          </a:fillRef>
          <a:effectRef idx="1">
            <a:schemeClr val="dk1"/>
          </a:effectRef>
          <a:fontRef idx="minor">
            <a:schemeClr val="tx1"/>
          </a:fontRef>
        </p:style>
      </p:cxnSp>
      <p:sp>
        <p:nvSpPr>
          <p:cNvPr id="64" name="TextBox 63">
            <a:extLst>
              <a:ext uri="{FF2B5EF4-FFF2-40B4-BE49-F238E27FC236}">
                <a16:creationId xmlns:a16="http://schemas.microsoft.com/office/drawing/2014/main" id="{CE6F556E-5F92-987E-0DEE-DD403B90B149}"/>
              </a:ext>
            </a:extLst>
          </p:cNvPr>
          <p:cNvSpPr txBox="1"/>
          <p:nvPr/>
        </p:nvSpPr>
        <p:spPr>
          <a:xfrm>
            <a:off x="7349836" y="3584390"/>
            <a:ext cx="637797" cy="307777"/>
          </a:xfrm>
          <a:prstGeom prst="rect">
            <a:avLst/>
          </a:prstGeom>
          <a:solidFill>
            <a:schemeClr val="bg1"/>
          </a:solidFill>
        </p:spPr>
        <p:txBody>
          <a:bodyPr wrap="square" rtlCol="0">
            <a:spAutoFit/>
          </a:bodyPr>
          <a:lstStyle/>
          <a:p>
            <a:r>
              <a:rPr lang="en-US" dirty="0"/>
              <a:t>YES</a:t>
            </a:r>
          </a:p>
        </p:txBody>
      </p:sp>
    </p:spTree>
    <p:extLst>
      <p:ext uri="{BB962C8B-B14F-4D97-AF65-F5344CB8AC3E}">
        <p14:creationId xmlns:p14="http://schemas.microsoft.com/office/powerpoint/2010/main" val="634842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7D11-EBB5-BCDE-C093-E5AF3297C3AD}"/>
              </a:ext>
            </a:extLst>
          </p:cNvPr>
          <p:cNvSpPr>
            <a:spLocks noGrp="1"/>
          </p:cNvSpPr>
          <p:nvPr>
            <p:ph type="title"/>
          </p:nvPr>
        </p:nvSpPr>
        <p:spPr/>
        <p:txBody>
          <a:bodyPr/>
          <a:lstStyle/>
          <a:p>
            <a:r>
              <a:rPr lang="en-US" sz="3600" b="1" dirty="0">
                <a:latin typeface="Bodoni MT Black" panose="02070A03080606020203" pitchFamily="18" charset="0"/>
              </a:rPr>
              <a:t>Result</a:t>
            </a:r>
          </a:p>
        </p:txBody>
      </p:sp>
      <p:sp>
        <p:nvSpPr>
          <p:cNvPr id="3" name="Text Placeholder 2">
            <a:extLst>
              <a:ext uri="{FF2B5EF4-FFF2-40B4-BE49-F238E27FC236}">
                <a16:creationId xmlns:a16="http://schemas.microsoft.com/office/drawing/2014/main" id="{20472BB5-DDF5-9E89-167C-CED183C54335}"/>
              </a:ext>
            </a:extLst>
          </p:cNvPr>
          <p:cNvSpPr>
            <a:spLocks noGrp="1"/>
          </p:cNvSpPr>
          <p:nvPr>
            <p:ph type="body" idx="1"/>
          </p:nvPr>
        </p:nvSpPr>
        <p:spPr>
          <a:xfrm>
            <a:off x="-1" y="934948"/>
            <a:ext cx="8969339" cy="5421402"/>
          </a:xfrm>
        </p:spPr>
        <p:txBody>
          <a:bodyPr/>
          <a:lstStyle/>
          <a:p>
            <a:r>
              <a:rPr lang="en-US" sz="2200" b="0" i="0" dirty="0">
                <a:solidFill>
                  <a:srgbClr val="0D0D0D"/>
                </a:solidFill>
                <a:effectLst/>
                <a:latin typeface="Bodoni MT" panose="02070603080606020203" pitchFamily="18" charset="0"/>
              </a:rPr>
              <a:t>The flawless execution of the NYRC project culminates in a meticulously crafted assortment of user-centric, streamlined, and visually captivating phone covers, hoodies, and desk mats. Offering an expansive repertoire of over 100 meticulously curated options, including bespoke customization features, NYRC ensures an unparalleled shopping experience for its discerning clientele.</a:t>
            </a:r>
          </a:p>
          <a:p>
            <a:pPr marL="114300" indent="0">
              <a:buNone/>
            </a:pPr>
            <a:endParaRPr lang="en-US" sz="2200" b="0" i="0" dirty="0">
              <a:solidFill>
                <a:srgbClr val="0D0D0D"/>
              </a:solidFill>
              <a:effectLst/>
              <a:latin typeface="Bodoni MT" panose="02070603080606020203" pitchFamily="18" charset="0"/>
            </a:endParaRPr>
          </a:p>
          <a:p>
            <a:r>
              <a:rPr lang="en-US" sz="2400" b="0" i="0" dirty="0">
                <a:solidFill>
                  <a:schemeClr val="tx1"/>
                </a:solidFill>
                <a:effectLst/>
                <a:latin typeface="Bodoni MT" panose="02070603080606020203" pitchFamily="18" charset="0"/>
              </a:rPr>
              <a:t> </a:t>
            </a:r>
            <a:r>
              <a:rPr lang="en-US" sz="2400" b="1" i="0" dirty="0">
                <a:solidFill>
                  <a:schemeClr val="tx1"/>
                </a:solidFill>
                <a:effectLst/>
                <a:latin typeface="Bodoni MT" panose="02070603080606020203" pitchFamily="18" charset="0"/>
              </a:rPr>
              <a:t>Key outcomes include:</a:t>
            </a:r>
          </a:p>
          <a:p>
            <a:pPr algn="l">
              <a:buFont typeface="Wingdings" panose="05000000000000000000" pitchFamily="2" charset="2"/>
              <a:buChar char="q"/>
            </a:pPr>
            <a:r>
              <a:rPr lang="en-US" sz="2100" b="1" i="0" dirty="0">
                <a:solidFill>
                  <a:srgbClr val="0D0D0D"/>
                </a:solidFill>
                <a:effectLst/>
                <a:latin typeface="Bodoni MT" panose="02070603080606020203" pitchFamily="18" charset="0"/>
              </a:rPr>
              <a:t>Elevated User Experience:</a:t>
            </a:r>
          </a:p>
          <a:p>
            <a:pPr marL="742950" lvl="1" indent="-285750" algn="l">
              <a:buFont typeface="+mj-lt"/>
              <a:buAutoNum type="arabicPeriod"/>
            </a:pPr>
            <a:r>
              <a:rPr lang="en-US" sz="2000" b="0" i="0" dirty="0">
                <a:solidFill>
                  <a:srgbClr val="0D0D0D"/>
                </a:solidFill>
                <a:effectLst/>
                <a:latin typeface="Bodoni MT" panose="02070603080606020203" pitchFamily="18" charset="0"/>
              </a:rPr>
              <a:t>Intuitive Interface: NYRC offers a seamlessly navigable platform, ensuring users can effortlessly browse through its offerings of phone covers, hoodies, and desk mats.</a:t>
            </a:r>
          </a:p>
          <a:p>
            <a:pPr marL="742950" lvl="1" indent="-285750" algn="l">
              <a:buFont typeface="+mj-lt"/>
              <a:buAutoNum type="arabicPeriod"/>
            </a:pPr>
            <a:r>
              <a:rPr lang="en-US" sz="2000" b="0" i="0" dirty="0">
                <a:solidFill>
                  <a:srgbClr val="0D0D0D"/>
                </a:solidFill>
                <a:effectLst/>
                <a:latin typeface="Bodoni MT" panose="02070603080606020203" pitchFamily="18" charset="0"/>
              </a:rPr>
              <a:t>Visually Captivating Showcase: The platform presents an aesthetically pleasing display of products, captivating users with visually striking imagery and layouts.</a:t>
            </a:r>
          </a:p>
          <a:p>
            <a:pPr marL="628650" indent="-514350">
              <a:buFont typeface="+mj-lt"/>
              <a:buAutoNum type="arabicPeriod"/>
            </a:pPr>
            <a:endParaRPr lang="en-US" sz="2000" b="0" i="0" dirty="0">
              <a:solidFill>
                <a:schemeClr val="tx1"/>
              </a:solidFill>
              <a:effectLst/>
              <a:latin typeface="Bodoni MT" panose="02070603080606020203" pitchFamily="18" charset="0"/>
            </a:endParaRPr>
          </a:p>
          <a:p>
            <a:pPr marL="114300" indent="0">
              <a:buNone/>
            </a:pPr>
            <a:endParaRPr lang="en-US" sz="2000" dirty="0">
              <a:latin typeface="Sitka Heading" pitchFamily="2" charset="0"/>
            </a:endParaRPr>
          </a:p>
        </p:txBody>
      </p:sp>
      <p:sp>
        <p:nvSpPr>
          <p:cNvPr id="4" name="Date Placeholder 3">
            <a:extLst>
              <a:ext uri="{FF2B5EF4-FFF2-40B4-BE49-F238E27FC236}">
                <a16:creationId xmlns:a16="http://schemas.microsoft.com/office/drawing/2014/main" id="{95342243-4B5A-4E13-9902-CD9EF48BC935}"/>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90C774BC-A2AD-2EAD-AEB7-739619482F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058412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8098-7BEA-8B92-599C-75FC00BA32F9}"/>
              </a:ext>
            </a:extLst>
          </p:cNvPr>
          <p:cNvSpPr>
            <a:spLocks noGrp="1"/>
          </p:cNvSpPr>
          <p:nvPr>
            <p:ph type="title"/>
          </p:nvPr>
        </p:nvSpPr>
        <p:spPr/>
        <p:txBody>
          <a:bodyPr/>
          <a:lstStyle/>
          <a:p>
            <a:r>
              <a:rPr lang="en-US" sz="3600" dirty="0">
                <a:latin typeface="Bodoni MT Black" panose="02070A03080606020203" pitchFamily="18" charset="0"/>
              </a:rPr>
              <a:t>Contd.</a:t>
            </a:r>
          </a:p>
        </p:txBody>
      </p:sp>
      <p:sp>
        <p:nvSpPr>
          <p:cNvPr id="3" name="Text Placeholder 2">
            <a:extLst>
              <a:ext uri="{FF2B5EF4-FFF2-40B4-BE49-F238E27FC236}">
                <a16:creationId xmlns:a16="http://schemas.microsoft.com/office/drawing/2014/main" id="{08F04C32-A499-4AF9-3BBD-F3944D815922}"/>
              </a:ext>
            </a:extLst>
          </p:cNvPr>
          <p:cNvSpPr>
            <a:spLocks noGrp="1"/>
          </p:cNvSpPr>
          <p:nvPr>
            <p:ph type="body" idx="1"/>
          </p:nvPr>
        </p:nvSpPr>
        <p:spPr>
          <a:xfrm>
            <a:off x="-1" y="955497"/>
            <a:ext cx="8917969" cy="5486400"/>
          </a:xfrm>
        </p:spPr>
        <p:txBody>
          <a:bodyPr/>
          <a:lstStyle/>
          <a:p>
            <a:pPr algn="l">
              <a:buFont typeface="Wingdings" panose="05000000000000000000" pitchFamily="2" charset="2"/>
              <a:buChar char="q"/>
            </a:pPr>
            <a:r>
              <a:rPr lang="en-US" sz="2200" b="1" i="0" dirty="0">
                <a:solidFill>
                  <a:srgbClr val="0D0D0D"/>
                </a:solidFill>
                <a:effectLst/>
                <a:latin typeface="Sitka Heading" pitchFamily="2" charset="0"/>
              </a:rPr>
              <a:t>Expansive Product Portfolio:</a:t>
            </a:r>
          </a:p>
          <a:p>
            <a:pPr marL="1085850" lvl="1" indent="-514350">
              <a:buFont typeface="+mj-lt"/>
              <a:buAutoNum type="arabicPeriod"/>
            </a:pPr>
            <a:r>
              <a:rPr lang="en-US" sz="2000" b="0" i="0" dirty="0">
                <a:solidFill>
                  <a:srgbClr val="0D0D0D"/>
                </a:solidFill>
                <a:effectLst/>
                <a:latin typeface="Sitka Heading" pitchFamily="2" charset="0"/>
              </a:rPr>
              <a:t>Diverse Selection: NYRC boasts a meticulously curated assortment of over 100 phone covers, hoodies, and desk mats, catering to diverse tastes and preferences.</a:t>
            </a:r>
          </a:p>
          <a:p>
            <a:pPr marL="1085850" lvl="1" indent="-514350">
              <a:buFont typeface="+mj-lt"/>
              <a:buAutoNum type="arabicPeriod"/>
            </a:pPr>
            <a:r>
              <a:rPr lang="en-US" sz="2000" b="0" i="0" dirty="0">
                <a:solidFill>
                  <a:srgbClr val="0D0D0D"/>
                </a:solidFill>
                <a:effectLst/>
                <a:latin typeface="Sitka Heading" pitchFamily="2" charset="0"/>
              </a:rPr>
              <a:t>Customization Options: NYRC provides customers with the ability to personalize their purchases, offering bespoke designs tailored to individual styles.</a:t>
            </a:r>
          </a:p>
          <a:p>
            <a:pPr marL="571500" lvl="1" indent="0">
              <a:buNone/>
            </a:pPr>
            <a:endParaRPr lang="en-US" sz="2000" b="0" i="0" dirty="0">
              <a:solidFill>
                <a:srgbClr val="0D0D0D"/>
              </a:solidFill>
              <a:effectLst/>
              <a:latin typeface="Sitka Heading" pitchFamily="2" charset="0"/>
            </a:endParaRPr>
          </a:p>
          <a:p>
            <a:pPr algn="l">
              <a:buFont typeface="Wingdings" panose="05000000000000000000" pitchFamily="2" charset="2"/>
              <a:buChar char="q"/>
            </a:pPr>
            <a:r>
              <a:rPr lang="en-US" sz="2200" b="1" i="0" dirty="0">
                <a:solidFill>
                  <a:srgbClr val="0D0D0D"/>
                </a:solidFill>
                <a:effectLst/>
                <a:latin typeface="Sitka Heading" pitchFamily="2" charset="0"/>
              </a:rPr>
              <a:t>Streamlined Interface:</a:t>
            </a:r>
          </a:p>
          <a:p>
            <a:pPr marL="1028700" lvl="1" indent="-457200">
              <a:buFont typeface="+mj-lt"/>
              <a:buAutoNum type="arabicPeriod"/>
            </a:pPr>
            <a:r>
              <a:rPr lang="en-US" sz="2000" b="0" i="0" dirty="0">
                <a:solidFill>
                  <a:srgbClr val="0D0D0D"/>
                </a:solidFill>
                <a:effectLst/>
                <a:latin typeface="Sitka Heading" pitchFamily="2" charset="0"/>
              </a:rPr>
              <a:t>Structural Integrity: Through seamless integration of HTML, CSS, and JavaScript, NYRC achieves a robust interface that ensures smooth navigation and seamless functionality.</a:t>
            </a:r>
          </a:p>
          <a:p>
            <a:pPr marL="1028700" lvl="1" indent="-457200">
              <a:buFont typeface="+mj-lt"/>
              <a:buAutoNum type="arabicPeriod"/>
            </a:pPr>
            <a:r>
              <a:rPr lang="en-US" sz="2000" b="0" i="0" dirty="0">
                <a:solidFill>
                  <a:srgbClr val="0D0D0D"/>
                </a:solidFill>
                <a:effectLst/>
                <a:latin typeface="Sitka Heading" pitchFamily="2" charset="0"/>
              </a:rPr>
              <a:t>Aesthetic Appeal: The platform's design elements, including layout, color schemes, and typography, are meticulously crafted to create a visually pleasing environment for users.</a:t>
            </a:r>
          </a:p>
          <a:p>
            <a:pPr>
              <a:buFont typeface="Wingdings" panose="05000000000000000000" pitchFamily="2" charset="2"/>
              <a:buChar char="q"/>
            </a:pPr>
            <a:endParaRPr lang="en-US" dirty="0">
              <a:latin typeface="Sitka Heading" pitchFamily="2" charset="0"/>
            </a:endParaRPr>
          </a:p>
        </p:txBody>
      </p:sp>
      <p:sp>
        <p:nvSpPr>
          <p:cNvPr id="4" name="Date Placeholder 3">
            <a:extLst>
              <a:ext uri="{FF2B5EF4-FFF2-40B4-BE49-F238E27FC236}">
                <a16:creationId xmlns:a16="http://schemas.microsoft.com/office/drawing/2014/main" id="{C5BCFD0C-4C2A-27F4-7907-23F622C1F81C}"/>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18BB3588-7DC1-6797-D0D9-AC90B9A740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813884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765B-3606-6F8B-FD02-B3B5C29E6CD2}"/>
              </a:ext>
            </a:extLst>
          </p:cNvPr>
          <p:cNvSpPr>
            <a:spLocks noGrp="1"/>
          </p:cNvSpPr>
          <p:nvPr>
            <p:ph type="title"/>
          </p:nvPr>
        </p:nvSpPr>
        <p:spPr/>
        <p:txBody>
          <a:bodyPr/>
          <a:lstStyle/>
          <a:p>
            <a:r>
              <a:rPr lang="en-US" sz="3200" b="1" dirty="0">
                <a:latin typeface="Bodoni MT Black" panose="02070A03080606020203" pitchFamily="18" charset="0"/>
              </a:rPr>
              <a:t>Contd.</a:t>
            </a:r>
          </a:p>
        </p:txBody>
      </p:sp>
      <p:sp>
        <p:nvSpPr>
          <p:cNvPr id="3" name="Text Placeholder 2">
            <a:extLst>
              <a:ext uri="{FF2B5EF4-FFF2-40B4-BE49-F238E27FC236}">
                <a16:creationId xmlns:a16="http://schemas.microsoft.com/office/drawing/2014/main" id="{7BF86988-7EA6-8197-377F-DAAAC3DBBEB3}"/>
              </a:ext>
            </a:extLst>
          </p:cNvPr>
          <p:cNvSpPr>
            <a:spLocks noGrp="1"/>
          </p:cNvSpPr>
          <p:nvPr>
            <p:ph type="body" idx="1"/>
          </p:nvPr>
        </p:nvSpPr>
        <p:spPr>
          <a:xfrm>
            <a:off x="102742" y="965771"/>
            <a:ext cx="8938516" cy="5476126"/>
          </a:xfrm>
        </p:spPr>
        <p:txBody>
          <a:bodyPr/>
          <a:lstStyle/>
          <a:p>
            <a:pPr algn="l">
              <a:buFont typeface="Wingdings" panose="05000000000000000000" pitchFamily="2" charset="2"/>
              <a:buChar char="q"/>
            </a:pPr>
            <a:r>
              <a:rPr lang="en-US" sz="2200" b="1" i="0" dirty="0">
                <a:solidFill>
                  <a:srgbClr val="0D0D0D"/>
                </a:solidFill>
                <a:effectLst/>
                <a:latin typeface="Sitka Heading" pitchFamily="2" charset="0"/>
              </a:rPr>
              <a:t>Customer Delight:</a:t>
            </a:r>
          </a:p>
          <a:p>
            <a:pPr marL="1085850" lvl="1" indent="-514350">
              <a:buFont typeface="+mj-lt"/>
              <a:buAutoNum type="arabicPeriod"/>
            </a:pPr>
            <a:r>
              <a:rPr lang="en-US" sz="2000" b="0" i="0" dirty="0">
                <a:solidFill>
                  <a:srgbClr val="0D0D0D"/>
                </a:solidFill>
                <a:effectLst/>
                <a:latin typeface="Sitka Heading" pitchFamily="2" charset="0"/>
              </a:rPr>
              <a:t>Responsive to Feedback: NYRC actively solicits and incorporates customer feedback to continuously refine its offerings and enhance the shopping experience.</a:t>
            </a:r>
          </a:p>
          <a:p>
            <a:pPr marL="1085850" lvl="1" indent="-514350">
              <a:buFont typeface="+mj-lt"/>
              <a:buAutoNum type="arabicPeriod"/>
            </a:pPr>
            <a:r>
              <a:rPr lang="en-US" sz="2000" b="0" i="0" dirty="0">
                <a:solidFill>
                  <a:srgbClr val="0D0D0D"/>
                </a:solidFill>
                <a:effectLst/>
                <a:latin typeface="Sitka Heading" pitchFamily="2" charset="0"/>
              </a:rPr>
              <a:t>Enduring Relationships: By delivering exceptional service and products, NYRC cultivates strong relationships with customers, fostering high levels of satisfaction and loyalty.</a:t>
            </a:r>
          </a:p>
          <a:p>
            <a:pPr marL="571500" lvl="1" indent="0">
              <a:buNone/>
            </a:pPr>
            <a:endParaRPr lang="en-US" sz="2000" b="0" i="0" dirty="0">
              <a:solidFill>
                <a:srgbClr val="0D0D0D"/>
              </a:solidFill>
              <a:effectLst/>
              <a:latin typeface="Sitka Heading" pitchFamily="2" charset="0"/>
            </a:endParaRPr>
          </a:p>
          <a:p>
            <a:pPr algn="l">
              <a:buFont typeface="Wingdings" panose="05000000000000000000" pitchFamily="2" charset="2"/>
              <a:buChar char="q"/>
            </a:pPr>
            <a:r>
              <a:rPr lang="en-US" sz="2200" b="1" i="0" dirty="0">
                <a:solidFill>
                  <a:srgbClr val="0D0D0D"/>
                </a:solidFill>
                <a:effectLst/>
                <a:latin typeface="Sitka Heading" pitchFamily="2" charset="0"/>
              </a:rPr>
              <a:t>Competitive Edge:</a:t>
            </a:r>
          </a:p>
          <a:p>
            <a:pPr marL="1085850" lvl="1" indent="-514350">
              <a:buFont typeface="+mj-lt"/>
              <a:buAutoNum type="arabicPeriod"/>
            </a:pPr>
            <a:r>
              <a:rPr lang="en-US" sz="2000" b="0" i="0" dirty="0">
                <a:solidFill>
                  <a:srgbClr val="0D0D0D"/>
                </a:solidFill>
                <a:effectLst/>
                <a:latin typeface="Sitka Heading" pitchFamily="2" charset="0"/>
              </a:rPr>
              <a:t>Product Excellence: NYRC's unwavering commitment to product quality, variety, and innovation positions it as a frontrunner in the digital retail landscape, setting it apart from competitors.</a:t>
            </a:r>
          </a:p>
          <a:p>
            <a:pPr marL="1085850" lvl="1" indent="-514350">
              <a:buFont typeface="+mj-lt"/>
              <a:buAutoNum type="arabicPeriod"/>
            </a:pPr>
            <a:r>
              <a:rPr lang="en-US" sz="2000" b="0" i="0" dirty="0">
                <a:solidFill>
                  <a:srgbClr val="0D0D0D"/>
                </a:solidFill>
                <a:effectLst/>
                <a:latin typeface="Sitka Heading" pitchFamily="2" charset="0"/>
              </a:rPr>
              <a:t>Industry Benchmark: NYRC establishes new benchmarks for distinction and excellence within the industry, serving as a beacon of inspiration for other retailers.</a:t>
            </a:r>
          </a:p>
          <a:p>
            <a:pPr marL="114300" indent="0">
              <a:buNone/>
            </a:pPr>
            <a:endParaRPr lang="en-US" dirty="0">
              <a:latin typeface="Sitka Heading" pitchFamily="2" charset="0"/>
            </a:endParaRPr>
          </a:p>
        </p:txBody>
      </p:sp>
      <p:sp>
        <p:nvSpPr>
          <p:cNvPr id="4" name="Date Placeholder 3">
            <a:extLst>
              <a:ext uri="{FF2B5EF4-FFF2-40B4-BE49-F238E27FC236}">
                <a16:creationId xmlns:a16="http://schemas.microsoft.com/office/drawing/2014/main" id="{F493FAA0-80FC-A01B-7769-180BE0A28D58}"/>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E32BFBE4-E64D-5270-8710-1FEB02EDAC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508645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5033-84DA-D261-4FA9-BA9BC07DB54D}"/>
              </a:ext>
            </a:extLst>
          </p:cNvPr>
          <p:cNvSpPr>
            <a:spLocks noGrp="1"/>
          </p:cNvSpPr>
          <p:nvPr>
            <p:ph type="title"/>
          </p:nvPr>
        </p:nvSpPr>
        <p:spPr/>
        <p:txBody>
          <a:bodyPr/>
          <a:lstStyle/>
          <a:p>
            <a:r>
              <a:rPr lang="en-US" dirty="0">
                <a:latin typeface="Bodoni MT Black" panose="02070A03080606020203" pitchFamily="18" charset="0"/>
              </a:rPr>
              <a:t>Source Code</a:t>
            </a:r>
            <a:r>
              <a:rPr lang="en-US" sz="2800" dirty="0">
                <a:latin typeface="Bodoni MT Black" panose="02070A03080606020203" pitchFamily="18" charset="0"/>
              </a:rPr>
              <a:t>(</a:t>
            </a:r>
            <a:r>
              <a:rPr lang="en-US" sz="2800" dirty="0" err="1">
                <a:latin typeface="Bodoni MT Black" panose="02070A03080606020203" pitchFamily="18" charset="0"/>
              </a:rPr>
              <a:t>Screenshorts</a:t>
            </a:r>
            <a:r>
              <a:rPr lang="en-US" sz="2800" dirty="0">
                <a:latin typeface="Bodoni MT Black" panose="02070A03080606020203" pitchFamily="18" charset="0"/>
              </a:rPr>
              <a:t>)</a:t>
            </a:r>
          </a:p>
        </p:txBody>
      </p:sp>
      <p:sp>
        <p:nvSpPr>
          <p:cNvPr id="3" name="Text Placeholder 2">
            <a:extLst>
              <a:ext uri="{FF2B5EF4-FFF2-40B4-BE49-F238E27FC236}">
                <a16:creationId xmlns:a16="http://schemas.microsoft.com/office/drawing/2014/main" id="{0CB913ED-1461-4F5B-507D-04F918A2F4E8}"/>
              </a:ext>
            </a:extLst>
          </p:cNvPr>
          <p:cNvSpPr>
            <a:spLocks noGrp="1"/>
          </p:cNvSpPr>
          <p:nvPr>
            <p:ph type="body" idx="1"/>
          </p:nvPr>
        </p:nvSpPr>
        <p:spPr>
          <a:xfrm>
            <a:off x="457200" y="1007426"/>
            <a:ext cx="8229600" cy="4525963"/>
          </a:xfrm>
        </p:spPr>
        <p:txBody>
          <a:bodyPr/>
          <a:lstStyle/>
          <a:p>
            <a:r>
              <a:rPr lang="en-US" sz="2200" b="0" i="0" dirty="0">
                <a:solidFill>
                  <a:srgbClr val="0D0D0D"/>
                </a:solidFill>
                <a:effectLst/>
                <a:latin typeface="Sitka Heading" pitchFamily="2" charset="0"/>
              </a:rPr>
              <a:t>As users navigate to our website, they are presented with an array of meticulously curated options, encompassing a diverse range of phone covers, desk mats, and hoodies, awaiting their discerning selection.</a:t>
            </a:r>
          </a:p>
          <a:p>
            <a:pPr marL="114300" indent="0">
              <a:buNone/>
            </a:pPr>
            <a:endParaRPr lang="en-US" sz="2200" dirty="0">
              <a:latin typeface="Sitka Heading" pitchFamily="2" charset="0"/>
            </a:endParaRPr>
          </a:p>
        </p:txBody>
      </p:sp>
      <p:sp>
        <p:nvSpPr>
          <p:cNvPr id="4" name="Date Placeholder 3">
            <a:extLst>
              <a:ext uri="{FF2B5EF4-FFF2-40B4-BE49-F238E27FC236}">
                <a16:creationId xmlns:a16="http://schemas.microsoft.com/office/drawing/2014/main" id="{F1C288A1-74A9-248E-36C7-C91CCBABFEFD}"/>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FCA57981-91FA-ED81-CC8A-66EB39978A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7" name="Picture 6">
            <a:extLst>
              <a:ext uri="{FF2B5EF4-FFF2-40B4-BE49-F238E27FC236}">
                <a16:creationId xmlns:a16="http://schemas.microsoft.com/office/drawing/2014/main" id="{DBA59285-1C45-01F7-A7F9-6425024BFE07}"/>
              </a:ext>
            </a:extLst>
          </p:cNvPr>
          <p:cNvPicPr>
            <a:picLocks noChangeAspect="1"/>
          </p:cNvPicPr>
          <p:nvPr/>
        </p:nvPicPr>
        <p:blipFill>
          <a:blip r:embed="rId2"/>
          <a:stretch>
            <a:fillRect/>
          </a:stretch>
        </p:blipFill>
        <p:spPr>
          <a:xfrm>
            <a:off x="1772226" y="2652075"/>
            <a:ext cx="6000174" cy="3198499"/>
          </a:xfrm>
          <a:prstGeom prst="rect">
            <a:avLst/>
          </a:prstGeom>
        </p:spPr>
      </p:pic>
      <p:sp>
        <p:nvSpPr>
          <p:cNvPr id="8" name="TextBox 7">
            <a:extLst>
              <a:ext uri="{FF2B5EF4-FFF2-40B4-BE49-F238E27FC236}">
                <a16:creationId xmlns:a16="http://schemas.microsoft.com/office/drawing/2014/main" id="{A2781C31-34E3-BFAB-250F-0B2ABD552F24}"/>
              </a:ext>
            </a:extLst>
          </p:cNvPr>
          <p:cNvSpPr txBox="1"/>
          <p:nvPr/>
        </p:nvSpPr>
        <p:spPr>
          <a:xfrm>
            <a:off x="2031178" y="5850574"/>
            <a:ext cx="5081645" cy="646331"/>
          </a:xfrm>
          <a:prstGeom prst="rect">
            <a:avLst/>
          </a:prstGeom>
          <a:noFill/>
        </p:spPr>
        <p:txBody>
          <a:bodyPr wrap="square" rtlCol="0">
            <a:spAutoFit/>
          </a:bodyPr>
          <a:lstStyle/>
          <a:p>
            <a:pPr algn="ctr"/>
            <a:r>
              <a:rPr lang="en-US" sz="3600" dirty="0">
                <a:solidFill>
                  <a:schemeClr val="bg2"/>
                </a:solidFill>
                <a:latin typeface="Bernard MT Condensed" panose="02050806060905020404" pitchFamily="18" charset="0"/>
              </a:rPr>
              <a:t> NYRC Cover Page</a:t>
            </a:r>
          </a:p>
        </p:txBody>
      </p:sp>
      <p:cxnSp>
        <p:nvCxnSpPr>
          <p:cNvPr id="14" name="Straight Arrow Connector 13">
            <a:extLst>
              <a:ext uri="{FF2B5EF4-FFF2-40B4-BE49-F238E27FC236}">
                <a16:creationId xmlns:a16="http://schemas.microsoft.com/office/drawing/2014/main" id="{EB9F498B-EA41-31DB-4150-FBD9C8A90FA4}"/>
              </a:ext>
            </a:extLst>
          </p:cNvPr>
          <p:cNvCxnSpPr>
            <a:cxnSpLocks/>
          </p:cNvCxnSpPr>
          <p:nvPr/>
        </p:nvCxnSpPr>
        <p:spPr>
          <a:xfrm flipH="1" flipV="1">
            <a:off x="6776720" y="5533389"/>
            <a:ext cx="995680" cy="5983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TextBox 15">
            <a:extLst>
              <a:ext uri="{FF2B5EF4-FFF2-40B4-BE49-F238E27FC236}">
                <a16:creationId xmlns:a16="http://schemas.microsoft.com/office/drawing/2014/main" id="{79020150-4C0E-8FD0-7D2F-9F5E8CA2F667}"/>
              </a:ext>
            </a:extLst>
          </p:cNvPr>
          <p:cNvSpPr txBox="1"/>
          <p:nvPr/>
        </p:nvSpPr>
        <p:spPr>
          <a:xfrm>
            <a:off x="6837680" y="6150315"/>
            <a:ext cx="2509520" cy="523220"/>
          </a:xfrm>
          <a:prstGeom prst="rect">
            <a:avLst/>
          </a:prstGeom>
          <a:noFill/>
        </p:spPr>
        <p:txBody>
          <a:bodyPr wrap="square" rtlCol="0">
            <a:spAutoFit/>
          </a:bodyPr>
          <a:lstStyle/>
          <a:p>
            <a:pPr algn="ctr"/>
            <a:r>
              <a:rPr lang="en-US" dirty="0">
                <a:latin typeface="Bahnschrift Condensed" panose="020B0502040204020203" pitchFamily="34" charset="0"/>
              </a:rPr>
              <a:t>While clicking this option, you can      choose your phone cover</a:t>
            </a:r>
          </a:p>
        </p:txBody>
      </p:sp>
    </p:spTree>
    <p:extLst>
      <p:ext uri="{BB962C8B-B14F-4D97-AF65-F5344CB8AC3E}">
        <p14:creationId xmlns:p14="http://schemas.microsoft.com/office/powerpoint/2010/main" val="2274736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8B995-8D58-00F7-B019-3BD9F5753F10}"/>
              </a:ext>
            </a:extLst>
          </p:cNvPr>
          <p:cNvSpPr>
            <a:spLocks noGrp="1"/>
          </p:cNvSpPr>
          <p:nvPr>
            <p:ph type="title"/>
          </p:nvPr>
        </p:nvSpPr>
        <p:spPr/>
        <p:txBody>
          <a:bodyPr/>
          <a:lstStyle/>
          <a:p>
            <a:r>
              <a:rPr lang="en-US" dirty="0">
                <a:latin typeface="Bodoni MT Black" panose="02070A03080606020203" pitchFamily="18" charset="0"/>
              </a:rPr>
              <a:t>Contd.</a:t>
            </a:r>
            <a:endParaRPr lang="en-US" dirty="0"/>
          </a:p>
        </p:txBody>
      </p:sp>
      <p:sp>
        <p:nvSpPr>
          <p:cNvPr id="3" name="Text Placeholder 2">
            <a:extLst>
              <a:ext uri="{FF2B5EF4-FFF2-40B4-BE49-F238E27FC236}">
                <a16:creationId xmlns:a16="http://schemas.microsoft.com/office/drawing/2014/main" id="{06F78EA0-3464-9141-C736-F1F43FC41B0D}"/>
              </a:ext>
            </a:extLst>
          </p:cNvPr>
          <p:cNvSpPr>
            <a:spLocks noGrp="1"/>
          </p:cNvSpPr>
          <p:nvPr>
            <p:ph type="body" idx="1"/>
          </p:nvPr>
        </p:nvSpPr>
        <p:spPr>
          <a:xfrm>
            <a:off x="71120" y="959354"/>
            <a:ext cx="8869680" cy="5482086"/>
          </a:xfrm>
        </p:spPr>
        <p:txBody>
          <a:bodyPr/>
          <a:lstStyle/>
          <a:p>
            <a:pPr marL="114300" indent="0">
              <a:buNone/>
            </a:pPr>
            <a:endParaRPr lang="en-IN" dirty="0">
              <a:latin typeface="Sitka Heading" pitchFamily="2" charset="0"/>
            </a:endParaRPr>
          </a:p>
        </p:txBody>
      </p:sp>
      <p:sp>
        <p:nvSpPr>
          <p:cNvPr id="4" name="Date Placeholder 3">
            <a:extLst>
              <a:ext uri="{FF2B5EF4-FFF2-40B4-BE49-F238E27FC236}">
                <a16:creationId xmlns:a16="http://schemas.microsoft.com/office/drawing/2014/main" id="{AA9E2F3D-7577-1575-3C18-CA34F0A3EBBF}"/>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6A9EC434-4F20-6651-2ECE-5DE01E9798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7" name="Picture 6">
            <a:extLst>
              <a:ext uri="{FF2B5EF4-FFF2-40B4-BE49-F238E27FC236}">
                <a16:creationId xmlns:a16="http://schemas.microsoft.com/office/drawing/2014/main" id="{EE711EFD-BAB5-E8A9-E8EB-D9D4F28E1826}"/>
              </a:ext>
            </a:extLst>
          </p:cNvPr>
          <p:cNvPicPr>
            <a:picLocks noChangeAspect="1"/>
          </p:cNvPicPr>
          <p:nvPr/>
        </p:nvPicPr>
        <p:blipFill>
          <a:blip r:embed="rId2"/>
          <a:stretch>
            <a:fillRect/>
          </a:stretch>
        </p:blipFill>
        <p:spPr>
          <a:xfrm>
            <a:off x="203200" y="1127494"/>
            <a:ext cx="5293360" cy="2479306"/>
          </a:xfrm>
          <a:prstGeom prst="rect">
            <a:avLst/>
          </a:prstGeom>
        </p:spPr>
      </p:pic>
      <p:pic>
        <p:nvPicPr>
          <p:cNvPr id="9" name="Picture 8">
            <a:extLst>
              <a:ext uri="{FF2B5EF4-FFF2-40B4-BE49-F238E27FC236}">
                <a16:creationId xmlns:a16="http://schemas.microsoft.com/office/drawing/2014/main" id="{60234F47-3FEF-E21C-68E4-86E910B3CE98}"/>
              </a:ext>
            </a:extLst>
          </p:cNvPr>
          <p:cNvPicPr>
            <a:picLocks noChangeAspect="1"/>
          </p:cNvPicPr>
          <p:nvPr/>
        </p:nvPicPr>
        <p:blipFill>
          <a:blip r:embed="rId3"/>
          <a:stretch>
            <a:fillRect/>
          </a:stretch>
        </p:blipFill>
        <p:spPr>
          <a:xfrm>
            <a:off x="203200" y="3799840"/>
            <a:ext cx="5415280" cy="2556510"/>
          </a:xfrm>
          <a:prstGeom prst="rect">
            <a:avLst/>
          </a:prstGeom>
        </p:spPr>
      </p:pic>
      <p:cxnSp>
        <p:nvCxnSpPr>
          <p:cNvPr id="10" name="Connector: Curved 9">
            <a:extLst>
              <a:ext uri="{FF2B5EF4-FFF2-40B4-BE49-F238E27FC236}">
                <a16:creationId xmlns:a16="http://schemas.microsoft.com/office/drawing/2014/main" id="{2E134F9C-57C4-C84D-F4C6-9ED1B7DFC656}"/>
              </a:ext>
            </a:extLst>
          </p:cNvPr>
          <p:cNvCxnSpPr>
            <a:cxnSpLocks/>
          </p:cNvCxnSpPr>
          <p:nvPr/>
        </p:nvCxnSpPr>
        <p:spPr>
          <a:xfrm rot="10800000">
            <a:off x="5415280" y="2479040"/>
            <a:ext cx="1544320" cy="94996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Connector: Curved 16">
            <a:extLst>
              <a:ext uri="{FF2B5EF4-FFF2-40B4-BE49-F238E27FC236}">
                <a16:creationId xmlns:a16="http://schemas.microsoft.com/office/drawing/2014/main" id="{8E4F784D-D0CA-B9C2-7B28-55F072D677B8}"/>
              </a:ext>
            </a:extLst>
          </p:cNvPr>
          <p:cNvCxnSpPr/>
          <p:nvPr/>
        </p:nvCxnSpPr>
        <p:spPr>
          <a:xfrm rot="10800000" flipV="1">
            <a:off x="5496560" y="3428999"/>
            <a:ext cx="1463040" cy="1133061"/>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9" name="TextBox 18">
            <a:extLst>
              <a:ext uri="{FF2B5EF4-FFF2-40B4-BE49-F238E27FC236}">
                <a16:creationId xmlns:a16="http://schemas.microsoft.com/office/drawing/2014/main" id="{18865117-6FA3-1895-6371-3A57A52B7A60}"/>
              </a:ext>
            </a:extLst>
          </p:cNvPr>
          <p:cNvSpPr txBox="1"/>
          <p:nvPr/>
        </p:nvSpPr>
        <p:spPr>
          <a:xfrm>
            <a:off x="6959600" y="1351507"/>
            <a:ext cx="1941816" cy="4154984"/>
          </a:xfrm>
          <a:prstGeom prst="rect">
            <a:avLst/>
          </a:prstGeom>
          <a:noFill/>
        </p:spPr>
        <p:txBody>
          <a:bodyPr wrap="square" rtlCol="0">
            <a:spAutoFit/>
          </a:bodyPr>
          <a:lstStyle/>
          <a:p>
            <a:r>
              <a:rPr lang="en-US" sz="2400" dirty="0">
                <a:latin typeface="Bahnschrift Condensed" panose="020B0502040204020203" pitchFamily="34" charset="0"/>
              </a:rPr>
              <a:t>As you slide, you get to see the options for phone covers which further on clicking gives you variety of options to select including a section for customization.</a:t>
            </a:r>
          </a:p>
        </p:txBody>
      </p:sp>
    </p:spTree>
    <p:extLst>
      <p:ext uri="{BB962C8B-B14F-4D97-AF65-F5344CB8AC3E}">
        <p14:creationId xmlns:p14="http://schemas.microsoft.com/office/powerpoint/2010/main" val="389739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0D9C-AA11-11B7-01DA-A71BECCFF1E9}"/>
              </a:ext>
            </a:extLst>
          </p:cNvPr>
          <p:cNvSpPr>
            <a:spLocks noGrp="1"/>
          </p:cNvSpPr>
          <p:nvPr>
            <p:ph type="title"/>
          </p:nvPr>
        </p:nvSpPr>
        <p:spPr/>
        <p:txBody>
          <a:bodyPr/>
          <a:lstStyle/>
          <a:p>
            <a:r>
              <a:rPr lang="en-US" sz="3600" dirty="0">
                <a:latin typeface="Bodoni MT Black" panose="02070A03080606020203" pitchFamily="18" charset="0"/>
              </a:rPr>
              <a:t>Contd.</a:t>
            </a:r>
          </a:p>
        </p:txBody>
      </p:sp>
      <p:sp>
        <p:nvSpPr>
          <p:cNvPr id="4" name="Date Placeholder 3">
            <a:extLst>
              <a:ext uri="{FF2B5EF4-FFF2-40B4-BE49-F238E27FC236}">
                <a16:creationId xmlns:a16="http://schemas.microsoft.com/office/drawing/2014/main" id="{9176947C-0F93-A4CF-FC73-14B845607A37}"/>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FBDFC753-02CF-6C39-216E-D17E2ABD71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1" name="Picture 10">
            <a:extLst>
              <a:ext uri="{FF2B5EF4-FFF2-40B4-BE49-F238E27FC236}">
                <a16:creationId xmlns:a16="http://schemas.microsoft.com/office/drawing/2014/main" id="{882FD21C-2533-1632-CC7E-3CF27D8CBBCF}"/>
              </a:ext>
            </a:extLst>
          </p:cNvPr>
          <p:cNvPicPr>
            <a:picLocks noChangeAspect="1"/>
          </p:cNvPicPr>
          <p:nvPr/>
        </p:nvPicPr>
        <p:blipFill>
          <a:blip r:embed="rId2"/>
          <a:stretch>
            <a:fillRect/>
          </a:stretch>
        </p:blipFill>
        <p:spPr>
          <a:xfrm>
            <a:off x="156011" y="989073"/>
            <a:ext cx="5628340" cy="2800060"/>
          </a:xfrm>
          <a:prstGeom prst="rect">
            <a:avLst/>
          </a:prstGeom>
        </p:spPr>
      </p:pic>
      <p:cxnSp>
        <p:nvCxnSpPr>
          <p:cNvPr id="13" name="Connector: Curved 12">
            <a:extLst>
              <a:ext uri="{FF2B5EF4-FFF2-40B4-BE49-F238E27FC236}">
                <a16:creationId xmlns:a16="http://schemas.microsoft.com/office/drawing/2014/main" id="{D778A565-1C35-804B-6A07-D547CD9A4FB0}"/>
              </a:ext>
            </a:extLst>
          </p:cNvPr>
          <p:cNvCxnSpPr/>
          <p:nvPr/>
        </p:nvCxnSpPr>
        <p:spPr>
          <a:xfrm rot="10800000">
            <a:off x="4572000" y="1626615"/>
            <a:ext cx="1699517" cy="164387"/>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9F92BF26-3358-35BB-0CA0-7F238E16A300}"/>
              </a:ext>
            </a:extLst>
          </p:cNvPr>
          <p:cNvSpPr txBox="1"/>
          <p:nvPr/>
        </p:nvSpPr>
        <p:spPr>
          <a:xfrm>
            <a:off x="6271517" y="1273032"/>
            <a:ext cx="2451242" cy="1200329"/>
          </a:xfrm>
          <a:prstGeom prst="rect">
            <a:avLst/>
          </a:prstGeom>
          <a:noFill/>
        </p:spPr>
        <p:txBody>
          <a:bodyPr wrap="square" rtlCol="0">
            <a:spAutoFit/>
          </a:bodyPr>
          <a:lstStyle/>
          <a:p>
            <a:r>
              <a:rPr lang="en-US" sz="1800" dirty="0">
                <a:latin typeface="Bahnschrift Condensed" panose="020B0502040204020203" pitchFamily="34" charset="0"/>
              </a:rPr>
              <a:t>On clicking Shop Now-you will get to see variety of NYRC Hoodie collection provided with a scrolling effect.</a:t>
            </a:r>
          </a:p>
        </p:txBody>
      </p:sp>
      <p:pic>
        <p:nvPicPr>
          <p:cNvPr id="16" name="Picture 15">
            <a:extLst>
              <a:ext uri="{FF2B5EF4-FFF2-40B4-BE49-F238E27FC236}">
                <a16:creationId xmlns:a16="http://schemas.microsoft.com/office/drawing/2014/main" id="{1BD29C08-1AE1-2EA5-2888-218A47C9D32D}"/>
              </a:ext>
            </a:extLst>
          </p:cNvPr>
          <p:cNvPicPr>
            <a:picLocks noChangeAspect="1"/>
          </p:cNvPicPr>
          <p:nvPr/>
        </p:nvPicPr>
        <p:blipFill>
          <a:blip r:embed="rId3"/>
          <a:stretch>
            <a:fillRect/>
          </a:stretch>
        </p:blipFill>
        <p:spPr>
          <a:xfrm>
            <a:off x="156011" y="3940007"/>
            <a:ext cx="5818783" cy="2645728"/>
          </a:xfrm>
          <a:prstGeom prst="rect">
            <a:avLst/>
          </a:prstGeom>
        </p:spPr>
      </p:pic>
      <p:cxnSp>
        <p:nvCxnSpPr>
          <p:cNvPr id="18" name="Connector: Curved 17">
            <a:extLst>
              <a:ext uri="{FF2B5EF4-FFF2-40B4-BE49-F238E27FC236}">
                <a16:creationId xmlns:a16="http://schemas.microsoft.com/office/drawing/2014/main" id="{1DD2D4C1-9D7E-4773-29E8-C8D218C5EF25}"/>
              </a:ext>
            </a:extLst>
          </p:cNvPr>
          <p:cNvCxnSpPr>
            <a:cxnSpLocks/>
          </p:cNvCxnSpPr>
          <p:nvPr/>
        </p:nvCxnSpPr>
        <p:spPr>
          <a:xfrm rot="10800000" flipV="1">
            <a:off x="5630240" y="4223964"/>
            <a:ext cx="846760" cy="491871"/>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96720A32-A457-2AEE-1DB2-0552AC51EA57}"/>
              </a:ext>
            </a:extLst>
          </p:cNvPr>
          <p:cNvSpPr txBox="1"/>
          <p:nvPr/>
        </p:nvSpPr>
        <p:spPr>
          <a:xfrm>
            <a:off x="6534849" y="3813055"/>
            <a:ext cx="2169559" cy="923330"/>
          </a:xfrm>
          <a:prstGeom prst="rect">
            <a:avLst/>
          </a:prstGeom>
          <a:noFill/>
        </p:spPr>
        <p:txBody>
          <a:bodyPr wrap="square" rtlCol="0">
            <a:spAutoFit/>
          </a:bodyPr>
          <a:lstStyle/>
          <a:p>
            <a:r>
              <a:rPr lang="en-US" sz="1800" dirty="0">
                <a:latin typeface="Bahnschrift Condensed" panose="020B0502040204020203" pitchFamily="34" charset="0"/>
              </a:rPr>
              <a:t>On clicking View All-our entire Hoodie variety will be presented</a:t>
            </a:r>
          </a:p>
        </p:txBody>
      </p:sp>
      <p:cxnSp>
        <p:nvCxnSpPr>
          <p:cNvPr id="22" name="Connector: Curved 21">
            <a:extLst>
              <a:ext uri="{FF2B5EF4-FFF2-40B4-BE49-F238E27FC236}">
                <a16:creationId xmlns:a16="http://schemas.microsoft.com/office/drawing/2014/main" id="{9434C0BB-C25C-80BA-1022-EFE5A4549C00}"/>
              </a:ext>
            </a:extLst>
          </p:cNvPr>
          <p:cNvCxnSpPr/>
          <p:nvPr/>
        </p:nvCxnSpPr>
        <p:spPr>
          <a:xfrm rot="10800000" flipV="1">
            <a:off x="5548046" y="5825447"/>
            <a:ext cx="928955" cy="92468"/>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TextBox 22">
            <a:extLst>
              <a:ext uri="{FF2B5EF4-FFF2-40B4-BE49-F238E27FC236}">
                <a16:creationId xmlns:a16="http://schemas.microsoft.com/office/drawing/2014/main" id="{C7AEFC02-DA4C-DF22-8E46-664A653B330B}"/>
              </a:ext>
            </a:extLst>
          </p:cNvPr>
          <p:cNvSpPr txBox="1"/>
          <p:nvPr/>
        </p:nvSpPr>
        <p:spPr>
          <a:xfrm>
            <a:off x="6553200" y="5539736"/>
            <a:ext cx="1984625" cy="646331"/>
          </a:xfrm>
          <a:prstGeom prst="rect">
            <a:avLst/>
          </a:prstGeom>
          <a:noFill/>
        </p:spPr>
        <p:txBody>
          <a:bodyPr wrap="square" rtlCol="0">
            <a:spAutoFit/>
          </a:bodyPr>
          <a:lstStyle/>
          <a:p>
            <a:r>
              <a:rPr lang="en-US" sz="1800" dirty="0">
                <a:latin typeface="Bahnschrift Condensed" panose="020B0502040204020203" pitchFamily="34" charset="0"/>
              </a:rPr>
              <a:t>NYRC Hoodie</a:t>
            </a:r>
          </a:p>
          <a:p>
            <a:r>
              <a:rPr lang="en-US" sz="1800" dirty="0">
                <a:latin typeface="Bahnschrift Condensed" panose="020B0502040204020203" pitchFamily="34" charset="0"/>
              </a:rPr>
              <a:t> collection category</a:t>
            </a:r>
          </a:p>
        </p:txBody>
      </p:sp>
    </p:spTree>
    <p:extLst>
      <p:ext uri="{BB962C8B-B14F-4D97-AF65-F5344CB8AC3E}">
        <p14:creationId xmlns:p14="http://schemas.microsoft.com/office/powerpoint/2010/main" val="243780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9FD1-C41D-C5FB-1652-1AD917D36E30}"/>
              </a:ext>
            </a:extLst>
          </p:cNvPr>
          <p:cNvSpPr>
            <a:spLocks noGrp="1"/>
          </p:cNvSpPr>
          <p:nvPr>
            <p:ph type="title"/>
          </p:nvPr>
        </p:nvSpPr>
        <p:spPr/>
        <p:txBody>
          <a:bodyPr/>
          <a:lstStyle/>
          <a:p>
            <a:r>
              <a:rPr lang="en-US" dirty="0">
                <a:latin typeface="Bodoni MT Black" panose="02070A03080606020203" pitchFamily="18" charset="0"/>
              </a:rPr>
              <a:t>Contd.</a:t>
            </a:r>
            <a:endParaRPr lang="en-US" dirty="0"/>
          </a:p>
        </p:txBody>
      </p:sp>
      <p:sp>
        <p:nvSpPr>
          <p:cNvPr id="4" name="Date Placeholder 3">
            <a:extLst>
              <a:ext uri="{FF2B5EF4-FFF2-40B4-BE49-F238E27FC236}">
                <a16:creationId xmlns:a16="http://schemas.microsoft.com/office/drawing/2014/main" id="{F7419EBE-5B4B-8646-B70F-C69DD06C764E}"/>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D6E89EFB-5EEA-7BF6-0AE5-7B5F10A2D6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7" name="Picture 6">
            <a:extLst>
              <a:ext uri="{FF2B5EF4-FFF2-40B4-BE49-F238E27FC236}">
                <a16:creationId xmlns:a16="http://schemas.microsoft.com/office/drawing/2014/main" id="{81241C83-BDF9-D88F-37C0-72CC02E44DCD}"/>
              </a:ext>
            </a:extLst>
          </p:cNvPr>
          <p:cNvPicPr>
            <a:picLocks noChangeAspect="1"/>
          </p:cNvPicPr>
          <p:nvPr/>
        </p:nvPicPr>
        <p:blipFill>
          <a:blip r:embed="rId2"/>
          <a:stretch>
            <a:fillRect/>
          </a:stretch>
        </p:blipFill>
        <p:spPr>
          <a:xfrm>
            <a:off x="88457" y="973236"/>
            <a:ext cx="5131561" cy="2587162"/>
          </a:xfrm>
          <a:prstGeom prst="rect">
            <a:avLst/>
          </a:prstGeom>
        </p:spPr>
      </p:pic>
      <p:pic>
        <p:nvPicPr>
          <p:cNvPr id="9" name="Picture 8">
            <a:extLst>
              <a:ext uri="{FF2B5EF4-FFF2-40B4-BE49-F238E27FC236}">
                <a16:creationId xmlns:a16="http://schemas.microsoft.com/office/drawing/2014/main" id="{0A6AD938-71E7-F447-AC5A-CA11C12C54AB}"/>
              </a:ext>
            </a:extLst>
          </p:cNvPr>
          <p:cNvPicPr>
            <a:picLocks noChangeAspect="1"/>
          </p:cNvPicPr>
          <p:nvPr/>
        </p:nvPicPr>
        <p:blipFill>
          <a:blip r:embed="rId3"/>
          <a:stretch>
            <a:fillRect/>
          </a:stretch>
        </p:blipFill>
        <p:spPr>
          <a:xfrm>
            <a:off x="3428680" y="3695434"/>
            <a:ext cx="5715320" cy="2843478"/>
          </a:xfrm>
          <a:prstGeom prst="rect">
            <a:avLst/>
          </a:prstGeom>
        </p:spPr>
      </p:pic>
      <p:cxnSp>
        <p:nvCxnSpPr>
          <p:cNvPr id="11" name="Connector: Curved 10">
            <a:extLst>
              <a:ext uri="{FF2B5EF4-FFF2-40B4-BE49-F238E27FC236}">
                <a16:creationId xmlns:a16="http://schemas.microsoft.com/office/drawing/2014/main" id="{2A8BB22B-2C95-A203-FD20-E840586E63F2}"/>
              </a:ext>
            </a:extLst>
          </p:cNvPr>
          <p:cNvCxnSpPr/>
          <p:nvPr/>
        </p:nvCxnSpPr>
        <p:spPr>
          <a:xfrm rot="10800000" flipV="1">
            <a:off x="4664468" y="2266817"/>
            <a:ext cx="1469205" cy="671592"/>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 name="Connector: Curved 12">
            <a:extLst>
              <a:ext uri="{FF2B5EF4-FFF2-40B4-BE49-F238E27FC236}">
                <a16:creationId xmlns:a16="http://schemas.microsoft.com/office/drawing/2014/main" id="{2BCEE53D-4D80-7A88-9478-D31EB6EDE3F8}"/>
              </a:ext>
            </a:extLst>
          </p:cNvPr>
          <p:cNvCxnSpPr/>
          <p:nvPr/>
        </p:nvCxnSpPr>
        <p:spPr>
          <a:xfrm flipV="1">
            <a:off x="2721407" y="5304827"/>
            <a:ext cx="1034185" cy="883578"/>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TextBox 14">
            <a:extLst>
              <a:ext uri="{FF2B5EF4-FFF2-40B4-BE49-F238E27FC236}">
                <a16:creationId xmlns:a16="http://schemas.microsoft.com/office/drawing/2014/main" id="{83935C51-FFD5-6FC0-1AF9-B6ADF6FFA7AF}"/>
              </a:ext>
            </a:extLst>
          </p:cNvPr>
          <p:cNvSpPr txBox="1"/>
          <p:nvPr/>
        </p:nvSpPr>
        <p:spPr>
          <a:xfrm>
            <a:off x="6277509" y="1628473"/>
            <a:ext cx="2778033" cy="1200329"/>
          </a:xfrm>
          <a:prstGeom prst="rect">
            <a:avLst/>
          </a:prstGeom>
          <a:noFill/>
        </p:spPr>
        <p:txBody>
          <a:bodyPr wrap="square" rtlCol="0">
            <a:spAutoFit/>
          </a:bodyPr>
          <a:lstStyle/>
          <a:p>
            <a:r>
              <a:rPr lang="en-US" sz="2400" dirty="0">
                <a:latin typeface="Bahnschrift Condensed" panose="020B0502040204020203" pitchFamily="34" charset="0"/>
              </a:rPr>
              <a:t>On clicking Shop Now-you will witness variety of NYRC Desk Mats</a:t>
            </a:r>
          </a:p>
        </p:txBody>
      </p:sp>
      <p:sp>
        <p:nvSpPr>
          <p:cNvPr id="16" name="TextBox 15">
            <a:extLst>
              <a:ext uri="{FF2B5EF4-FFF2-40B4-BE49-F238E27FC236}">
                <a16:creationId xmlns:a16="http://schemas.microsoft.com/office/drawing/2014/main" id="{74B877A4-0662-7A2B-4F98-95220F1CF2C5}"/>
              </a:ext>
            </a:extLst>
          </p:cNvPr>
          <p:cNvSpPr txBox="1"/>
          <p:nvPr/>
        </p:nvSpPr>
        <p:spPr>
          <a:xfrm>
            <a:off x="222178" y="4907696"/>
            <a:ext cx="2603643" cy="1631216"/>
          </a:xfrm>
          <a:prstGeom prst="rect">
            <a:avLst/>
          </a:prstGeom>
          <a:noFill/>
        </p:spPr>
        <p:txBody>
          <a:bodyPr wrap="square" rtlCol="0">
            <a:spAutoFit/>
          </a:bodyPr>
          <a:lstStyle/>
          <a:p>
            <a:r>
              <a:rPr lang="en-US" sz="2000" dirty="0">
                <a:latin typeface="Bahnschrift Condensed" panose="020B0502040204020203" pitchFamily="34" charset="0"/>
              </a:rPr>
              <a:t>Each desk mat option will showcase how it will look under keyboard, giving the buyer to understand the outlook of desk mats.</a:t>
            </a:r>
          </a:p>
        </p:txBody>
      </p:sp>
    </p:spTree>
    <p:extLst>
      <p:ext uri="{BB962C8B-B14F-4D97-AF65-F5344CB8AC3E}">
        <p14:creationId xmlns:p14="http://schemas.microsoft.com/office/powerpoint/2010/main" val="257682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16B6-93AF-0653-A2EF-D3DE0FE00E49}"/>
              </a:ext>
            </a:extLst>
          </p:cNvPr>
          <p:cNvSpPr>
            <a:spLocks noGrp="1"/>
          </p:cNvSpPr>
          <p:nvPr>
            <p:ph type="title"/>
          </p:nvPr>
        </p:nvSpPr>
        <p:spPr/>
        <p:txBody>
          <a:bodyPr/>
          <a:lstStyle/>
          <a:p>
            <a:r>
              <a:rPr lang="en-US" dirty="0">
                <a:latin typeface="Bodoni MT Black" panose="02070A03080606020203" pitchFamily="18" charset="0"/>
              </a:rPr>
              <a:t>Contd.</a:t>
            </a:r>
            <a:endParaRPr lang="en-US" dirty="0"/>
          </a:p>
        </p:txBody>
      </p:sp>
      <p:sp>
        <p:nvSpPr>
          <p:cNvPr id="4" name="Date Placeholder 3">
            <a:extLst>
              <a:ext uri="{FF2B5EF4-FFF2-40B4-BE49-F238E27FC236}">
                <a16:creationId xmlns:a16="http://schemas.microsoft.com/office/drawing/2014/main" id="{42344432-FBD6-AF50-DE48-24939A4D287A}"/>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AFCD19BD-661B-E718-19D8-EA469FC3B0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7" name="Picture 6">
            <a:extLst>
              <a:ext uri="{FF2B5EF4-FFF2-40B4-BE49-F238E27FC236}">
                <a16:creationId xmlns:a16="http://schemas.microsoft.com/office/drawing/2014/main" id="{880FA35E-AE81-61D8-9F46-B8BDEA30AF0D}"/>
              </a:ext>
            </a:extLst>
          </p:cNvPr>
          <p:cNvPicPr>
            <a:picLocks noChangeAspect="1"/>
          </p:cNvPicPr>
          <p:nvPr/>
        </p:nvPicPr>
        <p:blipFill>
          <a:blip r:embed="rId2"/>
          <a:stretch>
            <a:fillRect/>
          </a:stretch>
        </p:blipFill>
        <p:spPr>
          <a:xfrm>
            <a:off x="113015" y="990841"/>
            <a:ext cx="5845035" cy="1700988"/>
          </a:xfrm>
          <a:prstGeom prst="rect">
            <a:avLst/>
          </a:prstGeom>
        </p:spPr>
      </p:pic>
      <p:pic>
        <p:nvPicPr>
          <p:cNvPr id="9" name="Picture 8">
            <a:extLst>
              <a:ext uri="{FF2B5EF4-FFF2-40B4-BE49-F238E27FC236}">
                <a16:creationId xmlns:a16="http://schemas.microsoft.com/office/drawing/2014/main" id="{C3AE9EFC-7739-7369-3E7D-D88E48F09053}"/>
              </a:ext>
            </a:extLst>
          </p:cNvPr>
          <p:cNvPicPr>
            <a:picLocks noChangeAspect="1"/>
          </p:cNvPicPr>
          <p:nvPr/>
        </p:nvPicPr>
        <p:blipFill>
          <a:blip r:embed="rId3"/>
          <a:stretch>
            <a:fillRect/>
          </a:stretch>
        </p:blipFill>
        <p:spPr>
          <a:xfrm>
            <a:off x="1828800" y="3340681"/>
            <a:ext cx="7171362" cy="3197232"/>
          </a:xfrm>
          <a:prstGeom prst="rect">
            <a:avLst/>
          </a:prstGeom>
        </p:spPr>
      </p:pic>
      <p:cxnSp>
        <p:nvCxnSpPr>
          <p:cNvPr id="11" name="Connector: Curved 10">
            <a:extLst>
              <a:ext uri="{FF2B5EF4-FFF2-40B4-BE49-F238E27FC236}">
                <a16:creationId xmlns:a16="http://schemas.microsoft.com/office/drawing/2014/main" id="{21BF0127-F370-1C15-4591-8188229DC392}"/>
              </a:ext>
            </a:extLst>
          </p:cNvPr>
          <p:cNvCxnSpPr/>
          <p:nvPr/>
        </p:nvCxnSpPr>
        <p:spPr>
          <a:xfrm rot="10800000" flipV="1">
            <a:off x="3565134" y="1530848"/>
            <a:ext cx="2815119" cy="811659"/>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Connector: Curved 12">
            <a:extLst>
              <a:ext uri="{FF2B5EF4-FFF2-40B4-BE49-F238E27FC236}">
                <a16:creationId xmlns:a16="http://schemas.microsoft.com/office/drawing/2014/main" id="{233F75DB-BBF2-C7D7-7EB9-45AB0906D068}"/>
              </a:ext>
            </a:extLst>
          </p:cNvPr>
          <p:cNvCxnSpPr/>
          <p:nvPr/>
        </p:nvCxnSpPr>
        <p:spPr>
          <a:xfrm flipV="1">
            <a:off x="1705510" y="3503488"/>
            <a:ext cx="1232899" cy="82193"/>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Connector: Curved 14">
            <a:extLst>
              <a:ext uri="{FF2B5EF4-FFF2-40B4-BE49-F238E27FC236}">
                <a16:creationId xmlns:a16="http://schemas.microsoft.com/office/drawing/2014/main" id="{06040E4A-81A5-ECD3-D502-BCF3575CAC1E}"/>
              </a:ext>
            </a:extLst>
          </p:cNvPr>
          <p:cNvCxnSpPr/>
          <p:nvPr/>
        </p:nvCxnSpPr>
        <p:spPr>
          <a:xfrm>
            <a:off x="1524000" y="6174769"/>
            <a:ext cx="5411056" cy="18158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TextBox 15">
            <a:extLst>
              <a:ext uri="{FF2B5EF4-FFF2-40B4-BE49-F238E27FC236}">
                <a16:creationId xmlns:a16="http://schemas.microsoft.com/office/drawing/2014/main" id="{641C15C0-594E-A644-55D0-953BBD6B6E77}"/>
              </a:ext>
            </a:extLst>
          </p:cNvPr>
          <p:cNvSpPr txBox="1"/>
          <p:nvPr/>
        </p:nvSpPr>
        <p:spPr>
          <a:xfrm>
            <a:off x="6553200" y="1246496"/>
            <a:ext cx="2133600" cy="1200329"/>
          </a:xfrm>
          <a:prstGeom prst="rect">
            <a:avLst/>
          </a:prstGeom>
          <a:noFill/>
        </p:spPr>
        <p:txBody>
          <a:bodyPr wrap="square" rtlCol="0">
            <a:spAutoFit/>
          </a:bodyPr>
          <a:lstStyle/>
          <a:p>
            <a:r>
              <a:rPr lang="en-US" sz="2400" dirty="0">
                <a:latin typeface="Bahnschrift Condensed" panose="020B0502040204020203" pitchFamily="34" charset="0"/>
              </a:rPr>
              <a:t>NYRC Reviews by newspapers and magazines</a:t>
            </a:r>
          </a:p>
        </p:txBody>
      </p:sp>
      <p:sp>
        <p:nvSpPr>
          <p:cNvPr id="17" name="TextBox 16">
            <a:extLst>
              <a:ext uri="{FF2B5EF4-FFF2-40B4-BE49-F238E27FC236}">
                <a16:creationId xmlns:a16="http://schemas.microsoft.com/office/drawing/2014/main" id="{7F407B2D-3A68-2D35-5D22-D6FF80161BE4}"/>
              </a:ext>
            </a:extLst>
          </p:cNvPr>
          <p:cNvSpPr txBox="1"/>
          <p:nvPr/>
        </p:nvSpPr>
        <p:spPr>
          <a:xfrm>
            <a:off x="113015" y="3157119"/>
            <a:ext cx="1828799" cy="1200329"/>
          </a:xfrm>
          <a:prstGeom prst="rect">
            <a:avLst/>
          </a:prstGeom>
          <a:noFill/>
        </p:spPr>
        <p:txBody>
          <a:bodyPr wrap="square" rtlCol="0">
            <a:spAutoFit/>
          </a:bodyPr>
          <a:lstStyle/>
          <a:p>
            <a:r>
              <a:rPr lang="en-US" sz="1800" dirty="0">
                <a:latin typeface="Bahnschrift Condensed" panose="020B0502040204020203" pitchFamily="34" charset="0"/>
              </a:rPr>
              <a:t>This section is constantly moving making the website more engaging</a:t>
            </a:r>
          </a:p>
        </p:txBody>
      </p:sp>
      <p:sp>
        <p:nvSpPr>
          <p:cNvPr id="18" name="TextBox 17">
            <a:extLst>
              <a:ext uri="{FF2B5EF4-FFF2-40B4-BE49-F238E27FC236}">
                <a16:creationId xmlns:a16="http://schemas.microsoft.com/office/drawing/2014/main" id="{BC841155-EBAA-085A-BA93-282B901ABA64}"/>
              </a:ext>
            </a:extLst>
          </p:cNvPr>
          <p:cNvSpPr txBox="1"/>
          <p:nvPr/>
        </p:nvSpPr>
        <p:spPr>
          <a:xfrm>
            <a:off x="143838" y="5244147"/>
            <a:ext cx="1532562" cy="1200329"/>
          </a:xfrm>
          <a:prstGeom prst="rect">
            <a:avLst/>
          </a:prstGeom>
          <a:noFill/>
        </p:spPr>
        <p:txBody>
          <a:bodyPr wrap="square" rtlCol="0">
            <a:spAutoFit/>
          </a:bodyPr>
          <a:lstStyle/>
          <a:p>
            <a:r>
              <a:rPr lang="en-US" sz="1800" dirty="0">
                <a:latin typeface="Bahnschrift Condensed" panose="020B0502040204020203" pitchFamily="34" charset="0"/>
              </a:rPr>
              <a:t>On clicking this, buyer will get to know About Us of NYRC</a:t>
            </a:r>
          </a:p>
        </p:txBody>
      </p:sp>
    </p:spTree>
    <p:extLst>
      <p:ext uri="{BB962C8B-B14F-4D97-AF65-F5344CB8AC3E}">
        <p14:creationId xmlns:p14="http://schemas.microsoft.com/office/powerpoint/2010/main" val="104868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sz="4000" dirty="0">
                <a:latin typeface="Bodoni MT Black" panose="02070A03080606020203" pitchFamily="18" charset="0"/>
              </a:rPr>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295154" y="1030147"/>
            <a:ext cx="8229600" cy="5153805"/>
          </a:xfrm>
        </p:spPr>
        <p:txBody>
          <a:bodyPr/>
          <a:lstStyle/>
          <a:p>
            <a:r>
              <a:rPr lang="en-IN" sz="2800" dirty="0">
                <a:latin typeface="Bodoni MT" panose="02070603080606020203" pitchFamily="18" charset="0"/>
              </a:rPr>
              <a:t>Introduction</a:t>
            </a:r>
          </a:p>
          <a:p>
            <a:r>
              <a:rPr lang="en-IN" sz="2800" dirty="0">
                <a:latin typeface="Bodoni MT" panose="02070603080606020203" pitchFamily="18" charset="0"/>
              </a:rPr>
              <a:t>Objective</a:t>
            </a:r>
          </a:p>
          <a:p>
            <a:r>
              <a:rPr lang="en-IN" sz="2800" dirty="0">
                <a:latin typeface="Bodoni MT" panose="02070603080606020203" pitchFamily="18" charset="0"/>
              </a:rPr>
              <a:t>Methodology, Approach &amp; Techniques</a:t>
            </a:r>
          </a:p>
          <a:p>
            <a:r>
              <a:rPr lang="en-IN" sz="2800" dirty="0">
                <a:latin typeface="Bodoni MT" panose="02070603080606020203" pitchFamily="18" charset="0"/>
              </a:rPr>
              <a:t>Flow Chart</a:t>
            </a:r>
          </a:p>
          <a:p>
            <a:r>
              <a:rPr lang="en-IN" sz="2800" dirty="0">
                <a:latin typeface="Bodoni MT" panose="02070603080606020203" pitchFamily="18" charset="0"/>
              </a:rPr>
              <a:t>Result </a:t>
            </a:r>
          </a:p>
          <a:p>
            <a:r>
              <a:rPr lang="en-IN" sz="2800" dirty="0">
                <a:latin typeface="Bodoni MT" panose="02070603080606020203" pitchFamily="18" charset="0"/>
              </a:rPr>
              <a:t>Source Code (screenshots)</a:t>
            </a:r>
          </a:p>
          <a:p>
            <a:r>
              <a:rPr lang="en-IN" sz="2800" dirty="0">
                <a:latin typeface="Bodoni MT" panose="02070603080606020203" pitchFamily="18" charset="0"/>
              </a:rPr>
              <a:t>Future Scope</a:t>
            </a:r>
          </a:p>
          <a:p>
            <a:r>
              <a:rPr lang="en-IN" sz="2800" dirty="0">
                <a:latin typeface="Bodoni MT" panose="02070603080606020203" pitchFamily="18" charset="0"/>
              </a:rPr>
              <a:t>Conclusion</a:t>
            </a:r>
          </a:p>
          <a:p>
            <a:r>
              <a:rPr lang="en-IN" sz="2800" dirty="0">
                <a:latin typeface="Bodoni MT" panose="02070603080606020203" pitchFamily="18" charset="0"/>
              </a:rPr>
              <a:t>Reference</a:t>
            </a:r>
          </a:p>
          <a:p>
            <a:endParaRPr lang="en-IN" dirty="0">
              <a:latin typeface="Sitka Heading" pitchFamily="2" charset="0"/>
            </a:endParaRPr>
          </a:p>
          <a:p>
            <a:endParaRPr lang="en-IN" dirty="0">
              <a:latin typeface="Sitka Heading" pitchFamily="2" charset="0"/>
            </a:endParaRP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0ACC-0C26-390B-3932-4BF9554EC4DA}"/>
              </a:ext>
            </a:extLst>
          </p:cNvPr>
          <p:cNvSpPr>
            <a:spLocks noGrp="1"/>
          </p:cNvSpPr>
          <p:nvPr>
            <p:ph type="title"/>
          </p:nvPr>
        </p:nvSpPr>
        <p:spPr/>
        <p:txBody>
          <a:bodyPr/>
          <a:lstStyle/>
          <a:p>
            <a:r>
              <a:rPr lang="en-US" dirty="0">
                <a:latin typeface="Bodoni MT Black" panose="02070A03080606020203" pitchFamily="18" charset="0"/>
              </a:rPr>
              <a:t>Contd.</a:t>
            </a:r>
          </a:p>
        </p:txBody>
      </p:sp>
      <p:sp>
        <p:nvSpPr>
          <p:cNvPr id="4" name="Date Placeholder 3">
            <a:extLst>
              <a:ext uri="{FF2B5EF4-FFF2-40B4-BE49-F238E27FC236}">
                <a16:creationId xmlns:a16="http://schemas.microsoft.com/office/drawing/2014/main" id="{21E0C950-D604-9981-3F23-6D854CC0716E}"/>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149F9E5E-ECC2-EA30-24A2-9ECC44BD43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9" name="Picture 8">
            <a:extLst>
              <a:ext uri="{FF2B5EF4-FFF2-40B4-BE49-F238E27FC236}">
                <a16:creationId xmlns:a16="http://schemas.microsoft.com/office/drawing/2014/main" id="{E6552CF6-4408-D6B7-F696-40B9E4F8364B}"/>
              </a:ext>
            </a:extLst>
          </p:cNvPr>
          <p:cNvPicPr>
            <a:picLocks noChangeAspect="1"/>
          </p:cNvPicPr>
          <p:nvPr/>
        </p:nvPicPr>
        <p:blipFill>
          <a:blip r:embed="rId2"/>
          <a:stretch>
            <a:fillRect/>
          </a:stretch>
        </p:blipFill>
        <p:spPr>
          <a:xfrm>
            <a:off x="-2" y="838200"/>
            <a:ext cx="6061753" cy="3121718"/>
          </a:xfrm>
          <a:prstGeom prst="rect">
            <a:avLst/>
          </a:prstGeom>
        </p:spPr>
      </p:pic>
      <p:cxnSp>
        <p:nvCxnSpPr>
          <p:cNvPr id="13" name="Connector: Curved 12">
            <a:extLst>
              <a:ext uri="{FF2B5EF4-FFF2-40B4-BE49-F238E27FC236}">
                <a16:creationId xmlns:a16="http://schemas.microsoft.com/office/drawing/2014/main" id="{855D09A9-4CDE-8248-8877-2472C3DDB66B}"/>
              </a:ext>
            </a:extLst>
          </p:cNvPr>
          <p:cNvCxnSpPr>
            <a:cxnSpLocks/>
          </p:cNvCxnSpPr>
          <p:nvPr/>
        </p:nvCxnSpPr>
        <p:spPr>
          <a:xfrm rot="10800000">
            <a:off x="5435029" y="1160980"/>
            <a:ext cx="1407562" cy="390418"/>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Connector: Curved 17">
            <a:extLst>
              <a:ext uri="{FF2B5EF4-FFF2-40B4-BE49-F238E27FC236}">
                <a16:creationId xmlns:a16="http://schemas.microsoft.com/office/drawing/2014/main" id="{C5DBCC58-57BF-1E53-4BA2-59044ABCFC42}"/>
              </a:ext>
            </a:extLst>
          </p:cNvPr>
          <p:cNvCxnSpPr>
            <a:cxnSpLocks/>
          </p:cNvCxnSpPr>
          <p:nvPr/>
        </p:nvCxnSpPr>
        <p:spPr>
          <a:xfrm rot="10800000" flipV="1">
            <a:off x="5517220" y="1551398"/>
            <a:ext cx="1325372" cy="125002"/>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Connector: Curved 19">
            <a:extLst>
              <a:ext uri="{FF2B5EF4-FFF2-40B4-BE49-F238E27FC236}">
                <a16:creationId xmlns:a16="http://schemas.microsoft.com/office/drawing/2014/main" id="{2628EB95-3CC9-3754-3873-A0C9AFF20259}"/>
              </a:ext>
            </a:extLst>
          </p:cNvPr>
          <p:cNvCxnSpPr>
            <a:cxnSpLocks/>
          </p:cNvCxnSpPr>
          <p:nvPr/>
        </p:nvCxnSpPr>
        <p:spPr>
          <a:xfrm rot="10800000" flipV="1">
            <a:off x="5435028" y="1551397"/>
            <a:ext cx="1407562" cy="760287"/>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Connector: Curved 21">
            <a:extLst>
              <a:ext uri="{FF2B5EF4-FFF2-40B4-BE49-F238E27FC236}">
                <a16:creationId xmlns:a16="http://schemas.microsoft.com/office/drawing/2014/main" id="{14272EC6-EA78-B867-BB02-B4F00693D706}"/>
              </a:ext>
            </a:extLst>
          </p:cNvPr>
          <p:cNvCxnSpPr>
            <a:cxnSpLocks/>
          </p:cNvCxnSpPr>
          <p:nvPr/>
        </p:nvCxnSpPr>
        <p:spPr>
          <a:xfrm rot="10800000" flipV="1">
            <a:off x="5435027" y="1610030"/>
            <a:ext cx="1407565" cy="1246185"/>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24" name="TextBox 23">
            <a:extLst>
              <a:ext uri="{FF2B5EF4-FFF2-40B4-BE49-F238E27FC236}">
                <a16:creationId xmlns:a16="http://schemas.microsoft.com/office/drawing/2014/main" id="{5D08F518-10A2-A697-D355-84291DA93D4B}"/>
              </a:ext>
            </a:extLst>
          </p:cNvPr>
          <p:cNvSpPr txBox="1"/>
          <p:nvPr/>
        </p:nvSpPr>
        <p:spPr>
          <a:xfrm>
            <a:off x="6842590" y="1089061"/>
            <a:ext cx="2133600" cy="1938992"/>
          </a:xfrm>
          <a:prstGeom prst="rect">
            <a:avLst/>
          </a:prstGeom>
          <a:noFill/>
        </p:spPr>
        <p:txBody>
          <a:bodyPr wrap="square" rtlCol="0">
            <a:spAutoFit/>
          </a:bodyPr>
          <a:lstStyle/>
          <a:p>
            <a:r>
              <a:rPr lang="en-US" sz="2000" dirty="0">
                <a:latin typeface="Bahnschrift Condensed" panose="020B0502040204020203" pitchFamily="34" charset="0"/>
              </a:rPr>
              <a:t>This section provides answers to buyers. All the buttons are functional providing answers to respective questions. </a:t>
            </a:r>
          </a:p>
        </p:txBody>
      </p:sp>
      <p:pic>
        <p:nvPicPr>
          <p:cNvPr id="30" name="Picture 29">
            <a:extLst>
              <a:ext uri="{FF2B5EF4-FFF2-40B4-BE49-F238E27FC236}">
                <a16:creationId xmlns:a16="http://schemas.microsoft.com/office/drawing/2014/main" id="{D9C2D053-D851-C794-E8A3-A63E87B75B63}"/>
              </a:ext>
            </a:extLst>
          </p:cNvPr>
          <p:cNvPicPr>
            <a:picLocks noChangeAspect="1"/>
          </p:cNvPicPr>
          <p:nvPr/>
        </p:nvPicPr>
        <p:blipFill>
          <a:blip r:embed="rId3"/>
          <a:stretch>
            <a:fillRect/>
          </a:stretch>
        </p:blipFill>
        <p:spPr>
          <a:xfrm>
            <a:off x="3000054" y="3628044"/>
            <a:ext cx="6274086" cy="3229956"/>
          </a:xfrm>
          <a:prstGeom prst="rect">
            <a:avLst/>
          </a:prstGeom>
        </p:spPr>
      </p:pic>
      <p:sp>
        <p:nvSpPr>
          <p:cNvPr id="31" name="TextBox 30">
            <a:extLst>
              <a:ext uri="{FF2B5EF4-FFF2-40B4-BE49-F238E27FC236}">
                <a16:creationId xmlns:a16="http://schemas.microsoft.com/office/drawing/2014/main" id="{3AF688B3-0845-017F-4F6A-DCFAD48F457A}"/>
              </a:ext>
            </a:extLst>
          </p:cNvPr>
          <p:cNvSpPr txBox="1"/>
          <p:nvPr/>
        </p:nvSpPr>
        <p:spPr>
          <a:xfrm>
            <a:off x="47946" y="4191856"/>
            <a:ext cx="2695254" cy="2246769"/>
          </a:xfrm>
          <a:prstGeom prst="rect">
            <a:avLst/>
          </a:prstGeom>
          <a:noFill/>
        </p:spPr>
        <p:txBody>
          <a:bodyPr wrap="square" rtlCol="0">
            <a:spAutoFit/>
          </a:bodyPr>
          <a:lstStyle/>
          <a:p>
            <a:r>
              <a:rPr lang="en-US" sz="2000" dirty="0">
                <a:latin typeface="Bahnschrift Condensed" panose="020B0502040204020203" pitchFamily="34" charset="0"/>
              </a:rPr>
              <a:t>This is the footer of the </a:t>
            </a:r>
            <a:r>
              <a:rPr lang="en-US" sz="2000" dirty="0" err="1">
                <a:latin typeface="Bahnschrift Condensed" panose="020B0502040204020203" pitchFamily="34" charset="0"/>
              </a:rPr>
              <a:t>website.It</a:t>
            </a:r>
            <a:r>
              <a:rPr lang="en-US" sz="2000" dirty="0">
                <a:latin typeface="Bahnschrift Condensed" panose="020B0502040204020203" pitchFamily="34" charset="0"/>
              </a:rPr>
              <a:t> provides the overview of NYRC giving buyer to sign </a:t>
            </a:r>
            <a:r>
              <a:rPr lang="en-US" sz="2000" dirty="0" err="1">
                <a:latin typeface="Bahnschrift Condensed" panose="020B0502040204020203" pitchFamily="34" charset="0"/>
              </a:rPr>
              <a:t>up,shop,review,contact</a:t>
            </a:r>
            <a:r>
              <a:rPr lang="en-US" sz="2000" dirty="0">
                <a:latin typeface="Bahnschrift Condensed" panose="020B0502040204020203" pitchFamily="34" charset="0"/>
              </a:rPr>
              <a:t> our </a:t>
            </a:r>
            <a:r>
              <a:rPr lang="en-US" sz="2000" dirty="0" err="1">
                <a:latin typeface="Bahnschrift Condensed" panose="020B0502040204020203" pitchFamily="34" charset="0"/>
              </a:rPr>
              <a:t>team.All</a:t>
            </a:r>
            <a:r>
              <a:rPr lang="en-US" sz="2000" dirty="0">
                <a:latin typeface="Bahnschrift Condensed" panose="020B0502040204020203" pitchFamily="34" charset="0"/>
              </a:rPr>
              <a:t> available options are working.</a:t>
            </a:r>
          </a:p>
        </p:txBody>
      </p:sp>
      <p:cxnSp>
        <p:nvCxnSpPr>
          <p:cNvPr id="33" name="Connector: Curved 32">
            <a:extLst>
              <a:ext uri="{FF2B5EF4-FFF2-40B4-BE49-F238E27FC236}">
                <a16:creationId xmlns:a16="http://schemas.microsoft.com/office/drawing/2014/main" id="{3BDFE9A3-B131-E7A2-39A2-FDC0A6A32A47}"/>
              </a:ext>
            </a:extLst>
          </p:cNvPr>
          <p:cNvCxnSpPr/>
          <p:nvPr/>
        </p:nvCxnSpPr>
        <p:spPr>
          <a:xfrm flipV="1">
            <a:off x="1880171" y="4643919"/>
            <a:ext cx="1027416" cy="647272"/>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74835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5D3D-3EC9-B2BF-1E52-96FC860C480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6EFF6B5-AE29-80A5-C213-43530F833E86}"/>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0F844547-CD34-FC55-009D-7600947B3B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7" name="Picture 6">
            <a:extLst>
              <a:ext uri="{FF2B5EF4-FFF2-40B4-BE49-F238E27FC236}">
                <a16:creationId xmlns:a16="http://schemas.microsoft.com/office/drawing/2014/main" id="{540A4949-218B-495C-5FF1-6F64E84844D0}"/>
              </a:ext>
            </a:extLst>
          </p:cNvPr>
          <p:cNvPicPr>
            <a:picLocks noChangeAspect="1"/>
          </p:cNvPicPr>
          <p:nvPr/>
        </p:nvPicPr>
        <p:blipFill>
          <a:blip r:embed="rId2"/>
          <a:stretch>
            <a:fillRect/>
          </a:stretch>
        </p:blipFill>
        <p:spPr>
          <a:xfrm>
            <a:off x="-1" y="1737142"/>
            <a:ext cx="9144001" cy="3710597"/>
          </a:xfrm>
          <a:prstGeom prst="rect">
            <a:avLst/>
          </a:prstGeom>
        </p:spPr>
      </p:pic>
      <p:sp>
        <p:nvSpPr>
          <p:cNvPr id="8" name="TextBox 7">
            <a:extLst>
              <a:ext uri="{FF2B5EF4-FFF2-40B4-BE49-F238E27FC236}">
                <a16:creationId xmlns:a16="http://schemas.microsoft.com/office/drawing/2014/main" id="{BEC3BBB7-C4C0-83C6-33E6-BC639736CD61}"/>
              </a:ext>
            </a:extLst>
          </p:cNvPr>
          <p:cNvSpPr txBox="1"/>
          <p:nvPr/>
        </p:nvSpPr>
        <p:spPr>
          <a:xfrm>
            <a:off x="6302188" y="5719482"/>
            <a:ext cx="2384612" cy="738664"/>
          </a:xfrm>
          <a:prstGeom prst="rect">
            <a:avLst/>
          </a:prstGeom>
          <a:noFill/>
        </p:spPr>
        <p:txBody>
          <a:bodyPr wrap="square" rtlCol="0">
            <a:spAutoFit/>
          </a:bodyPr>
          <a:lstStyle/>
          <a:p>
            <a:r>
              <a:rPr lang="en-US" dirty="0"/>
              <a:t>By tapping on </a:t>
            </a:r>
          </a:p>
          <a:p>
            <a:r>
              <a:rPr lang="en-US" dirty="0"/>
              <a:t>ADD TO CART- quantity of the product will increase</a:t>
            </a:r>
          </a:p>
        </p:txBody>
      </p:sp>
      <p:cxnSp>
        <p:nvCxnSpPr>
          <p:cNvPr id="10" name="Connector: Curved 9">
            <a:extLst>
              <a:ext uri="{FF2B5EF4-FFF2-40B4-BE49-F238E27FC236}">
                <a16:creationId xmlns:a16="http://schemas.microsoft.com/office/drawing/2014/main" id="{2A495735-D1CB-82B5-8F51-A41F474F3328}"/>
              </a:ext>
            </a:extLst>
          </p:cNvPr>
          <p:cNvCxnSpPr>
            <a:cxnSpLocks/>
          </p:cNvCxnSpPr>
          <p:nvPr/>
        </p:nvCxnSpPr>
        <p:spPr>
          <a:xfrm rot="10800000">
            <a:off x="4957483" y="4894729"/>
            <a:ext cx="1201271" cy="1198292"/>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FF37EE3E-2E5C-F51D-733E-D9CEBE7F72A0}"/>
              </a:ext>
            </a:extLst>
          </p:cNvPr>
          <p:cNvSpPr txBox="1"/>
          <p:nvPr/>
        </p:nvSpPr>
        <p:spPr>
          <a:xfrm>
            <a:off x="4571999" y="1100978"/>
            <a:ext cx="4401671" cy="523220"/>
          </a:xfrm>
          <a:prstGeom prst="rect">
            <a:avLst/>
          </a:prstGeom>
          <a:noFill/>
        </p:spPr>
        <p:txBody>
          <a:bodyPr wrap="square" rtlCol="0">
            <a:spAutoFit/>
          </a:bodyPr>
          <a:lstStyle/>
          <a:p>
            <a:r>
              <a:rPr lang="en-US" dirty="0"/>
              <a:t>By clicking on SORT BY- it can be sorted on the basis of prices and rating.</a:t>
            </a:r>
          </a:p>
        </p:txBody>
      </p:sp>
      <p:cxnSp>
        <p:nvCxnSpPr>
          <p:cNvPr id="14" name="Connector: Curved 13">
            <a:extLst>
              <a:ext uri="{FF2B5EF4-FFF2-40B4-BE49-F238E27FC236}">
                <a16:creationId xmlns:a16="http://schemas.microsoft.com/office/drawing/2014/main" id="{4465F583-F8CC-F713-A712-D2C81FEB7F98}"/>
              </a:ext>
            </a:extLst>
          </p:cNvPr>
          <p:cNvCxnSpPr>
            <a:stCxn id="12" idx="1"/>
          </p:cNvCxnSpPr>
          <p:nvPr/>
        </p:nvCxnSpPr>
        <p:spPr>
          <a:xfrm rot="10800000" flipV="1">
            <a:off x="3738283" y="1362587"/>
            <a:ext cx="833717" cy="555859"/>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94457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B53D-3855-2ABC-BD1B-73EA1B688C3B}"/>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302D3E92-39A6-ED47-BC3E-E9DAFD05A9A0}"/>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4AAF02D0-35E2-DD2A-C702-7DC328FE1C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9" name="Picture 8">
            <a:extLst>
              <a:ext uri="{FF2B5EF4-FFF2-40B4-BE49-F238E27FC236}">
                <a16:creationId xmlns:a16="http://schemas.microsoft.com/office/drawing/2014/main" id="{79E9BE59-634A-D7A0-2710-9EBCFC22BEE3}"/>
              </a:ext>
            </a:extLst>
          </p:cNvPr>
          <p:cNvPicPr>
            <a:picLocks noChangeAspect="1"/>
          </p:cNvPicPr>
          <p:nvPr/>
        </p:nvPicPr>
        <p:blipFill>
          <a:blip r:embed="rId2"/>
          <a:stretch>
            <a:fillRect/>
          </a:stretch>
        </p:blipFill>
        <p:spPr>
          <a:xfrm>
            <a:off x="0" y="1874953"/>
            <a:ext cx="9144000" cy="4167258"/>
          </a:xfrm>
          <a:prstGeom prst="rect">
            <a:avLst/>
          </a:prstGeom>
        </p:spPr>
      </p:pic>
      <p:sp>
        <p:nvSpPr>
          <p:cNvPr id="10" name="TextBox 9">
            <a:extLst>
              <a:ext uri="{FF2B5EF4-FFF2-40B4-BE49-F238E27FC236}">
                <a16:creationId xmlns:a16="http://schemas.microsoft.com/office/drawing/2014/main" id="{7897AA64-5607-9B3A-8500-8C4DE0097FC5}"/>
              </a:ext>
            </a:extLst>
          </p:cNvPr>
          <p:cNvSpPr txBox="1"/>
          <p:nvPr/>
        </p:nvSpPr>
        <p:spPr>
          <a:xfrm>
            <a:off x="2460813" y="985662"/>
            <a:ext cx="3908611" cy="861774"/>
          </a:xfrm>
          <a:prstGeom prst="rect">
            <a:avLst/>
          </a:prstGeom>
          <a:noFill/>
        </p:spPr>
        <p:txBody>
          <a:bodyPr wrap="square" rtlCol="0">
            <a:spAutoFit/>
          </a:bodyPr>
          <a:lstStyle/>
          <a:p>
            <a:pPr algn="ctr"/>
            <a:r>
              <a:rPr lang="en-US" b="1" dirty="0"/>
              <a:t>This is the FINAL CART.</a:t>
            </a:r>
          </a:p>
          <a:p>
            <a:pPr algn="ctr"/>
            <a:r>
              <a:rPr lang="en-US" sz="1200" dirty="0"/>
              <a:t>In this total price, individual price of the product as well quantity of the selected products </a:t>
            </a:r>
          </a:p>
          <a:p>
            <a:pPr algn="ctr"/>
            <a:r>
              <a:rPr lang="en-US" sz="1200" dirty="0"/>
              <a:t>can be adjusted.</a:t>
            </a:r>
          </a:p>
        </p:txBody>
      </p:sp>
      <p:cxnSp>
        <p:nvCxnSpPr>
          <p:cNvPr id="12" name="Connector: Curved 11">
            <a:extLst>
              <a:ext uri="{FF2B5EF4-FFF2-40B4-BE49-F238E27FC236}">
                <a16:creationId xmlns:a16="http://schemas.microsoft.com/office/drawing/2014/main" id="{7F67550B-FE2E-B434-8C03-5AB98C2DBD1A}"/>
              </a:ext>
            </a:extLst>
          </p:cNvPr>
          <p:cNvCxnSpPr>
            <a:cxnSpLocks/>
          </p:cNvCxnSpPr>
          <p:nvPr/>
        </p:nvCxnSpPr>
        <p:spPr>
          <a:xfrm rot="10800000">
            <a:off x="5459508" y="5665694"/>
            <a:ext cx="914398" cy="127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onnector: Curved 14">
            <a:extLst>
              <a:ext uri="{FF2B5EF4-FFF2-40B4-BE49-F238E27FC236}">
                <a16:creationId xmlns:a16="http://schemas.microsoft.com/office/drawing/2014/main" id="{13877C0C-BC10-9B53-C0AF-0EA57751E6AC}"/>
              </a:ext>
            </a:extLst>
          </p:cNvPr>
          <p:cNvCxnSpPr>
            <a:cxnSpLocks/>
          </p:cNvCxnSpPr>
          <p:nvPr/>
        </p:nvCxnSpPr>
        <p:spPr>
          <a:xfrm rot="10800000">
            <a:off x="5172638" y="3945882"/>
            <a:ext cx="914398" cy="1270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Connector: Curved 15">
            <a:extLst>
              <a:ext uri="{FF2B5EF4-FFF2-40B4-BE49-F238E27FC236}">
                <a16:creationId xmlns:a16="http://schemas.microsoft.com/office/drawing/2014/main" id="{8EDFC001-96A1-62B8-13E0-5DA9E679171F}"/>
              </a:ext>
            </a:extLst>
          </p:cNvPr>
          <p:cNvCxnSpPr>
            <a:cxnSpLocks/>
          </p:cNvCxnSpPr>
          <p:nvPr/>
        </p:nvCxnSpPr>
        <p:spPr>
          <a:xfrm flipV="1">
            <a:off x="2590800" y="3048000"/>
            <a:ext cx="1407459" cy="245782"/>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B890AA81-F61E-4DBE-837C-77F23AC0FF50}"/>
              </a:ext>
            </a:extLst>
          </p:cNvPr>
          <p:cNvSpPr txBox="1"/>
          <p:nvPr/>
        </p:nvSpPr>
        <p:spPr>
          <a:xfrm>
            <a:off x="6087036" y="3815077"/>
            <a:ext cx="2169459" cy="261610"/>
          </a:xfrm>
          <a:prstGeom prst="rect">
            <a:avLst/>
          </a:prstGeom>
          <a:noFill/>
        </p:spPr>
        <p:txBody>
          <a:bodyPr wrap="square" rtlCol="0">
            <a:spAutoFit/>
          </a:bodyPr>
          <a:lstStyle/>
          <a:p>
            <a:r>
              <a:rPr lang="en-US" sz="1100" b="1" dirty="0">
                <a:solidFill>
                  <a:schemeClr val="bg1"/>
                </a:solidFill>
              </a:rPr>
              <a:t>INDIVIDUAL PRICE</a:t>
            </a:r>
          </a:p>
        </p:txBody>
      </p:sp>
      <p:sp>
        <p:nvSpPr>
          <p:cNvPr id="20" name="TextBox 19">
            <a:extLst>
              <a:ext uri="{FF2B5EF4-FFF2-40B4-BE49-F238E27FC236}">
                <a16:creationId xmlns:a16="http://schemas.microsoft.com/office/drawing/2014/main" id="{7CA13E10-DA0E-9F63-1D57-0998D617214F}"/>
              </a:ext>
            </a:extLst>
          </p:cNvPr>
          <p:cNvSpPr txBox="1"/>
          <p:nvPr/>
        </p:nvSpPr>
        <p:spPr>
          <a:xfrm>
            <a:off x="6369424" y="5527194"/>
            <a:ext cx="1604682" cy="276999"/>
          </a:xfrm>
          <a:prstGeom prst="rect">
            <a:avLst/>
          </a:prstGeom>
          <a:noFill/>
        </p:spPr>
        <p:txBody>
          <a:bodyPr wrap="square" rtlCol="0">
            <a:spAutoFit/>
          </a:bodyPr>
          <a:lstStyle/>
          <a:p>
            <a:r>
              <a:rPr lang="en-US" sz="1200" b="1" dirty="0">
                <a:solidFill>
                  <a:schemeClr val="bg1"/>
                </a:solidFill>
              </a:rPr>
              <a:t>TOTAL PRICE</a:t>
            </a:r>
          </a:p>
        </p:txBody>
      </p:sp>
      <p:sp>
        <p:nvSpPr>
          <p:cNvPr id="21" name="TextBox 20">
            <a:extLst>
              <a:ext uri="{FF2B5EF4-FFF2-40B4-BE49-F238E27FC236}">
                <a16:creationId xmlns:a16="http://schemas.microsoft.com/office/drawing/2014/main" id="{9740035B-398A-E5FA-1752-880A6558C660}"/>
              </a:ext>
            </a:extLst>
          </p:cNvPr>
          <p:cNvSpPr txBox="1"/>
          <p:nvPr/>
        </p:nvSpPr>
        <p:spPr>
          <a:xfrm>
            <a:off x="1344705" y="3062949"/>
            <a:ext cx="1407459" cy="461665"/>
          </a:xfrm>
          <a:prstGeom prst="rect">
            <a:avLst/>
          </a:prstGeom>
          <a:noFill/>
        </p:spPr>
        <p:txBody>
          <a:bodyPr wrap="square" rtlCol="0">
            <a:spAutoFit/>
          </a:bodyPr>
          <a:lstStyle/>
          <a:p>
            <a:r>
              <a:rPr lang="en-US" sz="1200" b="1" dirty="0">
                <a:solidFill>
                  <a:schemeClr val="bg1"/>
                </a:solidFill>
              </a:rPr>
              <a:t>QUANTITY ADJUSTMENT</a:t>
            </a:r>
          </a:p>
        </p:txBody>
      </p:sp>
    </p:spTree>
    <p:extLst>
      <p:ext uri="{BB962C8B-B14F-4D97-AF65-F5344CB8AC3E}">
        <p14:creationId xmlns:p14="http://schemas.microsoft.com/office/powerpoint/2010/main" val="4147590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5B0E-D37C-E712-9959-98524D92A1B8}"/>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AE59A0C8-F80C-6A59-B0D1-C13EA77926BE}"/>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1DF7C28B-5698-C7FD-08F9-4566E98C44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7" name="Picture 6">
            <a:extLst>
              <a:ext uri="{FF2B5EF4-FFF2-40B4-BE49-F238E27FC236}">
                <a16:creationId xmlns:a16="http://schemas.microsoft.com/office/drawing/2014/main" id="{BD970759-4614-DA45-2DBE-27E3A8E4FC83}"/>
              </a:ext>
            </a:extLst>
          </p:cNvPr>
          <p:cNvPicPr>
            <a:picLocks noChangeAspect="1"/>
          </p:cNvPicPr>
          <p:nvPr/>
        </p:nvPicPr>
        <p:blipFill>
          <a:blip r:embed="rId2"/>
          <a:stretch>
            <a:fillRect/>
          </a:stretch>
        </p:blipFill>
        <p:spPr>
          <a:xfrm>
            <a:off x="0" y="1003554"/>
            <a:ext cx="9144000" cy="4382583"/>
          </a:xfrm>
          <a:prstGeom prst="rect">
            <a:avLst/>
          </a:prstGeom>
        </p:spPr>
      </p:pic>
      <p:sp>
        <p:nvSpPr>
          <p:cNvPr id="16" name="TextBox 15">
            <a:extLst>
              <a:ext uri="{FF2B5EF4-FFF2-40B4-BE49-F238E27FC236}">
                <a16:creationId xmlns:a16="http://schemas.microsoft.com/office/drawing/2014/main" id="{EFC65ED9-A296-006E-9170-F555C6F928CD}"/>
              </a:ext>
            </a:extLst>
          </p:cNvPr>
          <p:cNvSpPr txBox="1"/>
          <p:nvPr/>
        </p:nvSpPr>
        <p:spPr>
          <a:xfrm>
            <a:off x="391427" y="5592836"/>
            <a:ext cx="8656320" cy="646331"/>
          </a:xfrm>
          <a:prstGeom prst="rect">
            <a:avLst/>
          </a:prstGeom>
          <a:noFill/>
        </p:spPr>
        <p:txBody>
          <a:bodyPr wrap="square" rtlCol="0">
            <a:spAutoFit/>
          </a:bodyPr>
          <a:lstStyle/>
          <a:p>
            <a:pPr algn="ctr"/>
            <a:r>
              <a:rPr lang="en-US" sz="1800" b="1" dirty="0"/>
              <a:t>THIS PAGE HIGHLIGHTS THE PRURCHASES ADDED TO CART AND CONSUMER CAN PROCEED TO PAY</a:t>
            </a:r>
          </a:p>
        </p:txBody>
      </p:sp>
      <p:cxnSp>
        <p:nvCxnSpPr>
          <p:cNvPr id="18" name="Connector: Curved 17">
            <a:extLst>
              <a:ext uri="{FF2B5EF4-FFF2-40B4-BE49-F238E27FC236}">
                <a16:creationId xmlns:a16="http://schemas.microsoft.com/office/drawing/2014/main" id="{483F9F47-F75C-552E-93F5-61EBFB7AA0E0}"/>
              </a:ext>
            </a:extLst>
          </p:cNvPr>
          <p:cNvCxnSpPr>
            <a:cxnSpLocks/>
          </p:cNvCxnSpPr>
          <p:nvPr/>
        </p:nvCxnSpPr>
        <p:spPr>
          <a:xfrm rot="10800000">
            <a:off x="4735629" y="4600878"/>
            <a:ext cx="1655546" cy="137641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797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4C52-F76F-A9FE-77A0-9D300C432BBB}"/>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2EDB9955-2AB4-A812-DDCD-86AAD4E49DEC}"/>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25BBB95C-0D03-1D87-934B-BD4B01B21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13" name="Picture 12">
            <a:extLst>
              <a:ext uri="{FF2B5EF4-FFF2-40B4-BE49-F238E27FC236}">
                <a16:creationId xmlns:a16="http://schemas.microsoft.com/office/drawing/2014/main" id="{14BEFA2A-D2AF-5173-9869-71C6D33A280C}"/>
              </a:ext>
            </a:extLst>
          </p:cNvPr>
          <p:cNvPicPr>
            <a:picLocks noChangeAspect="1"/>
          </p:cNvPicPr>
          <p:nvPr/>
        </p:nvPicPr>
        <p:blipFill>
          <a:blip r:embed="rId2"/>
          <a:stretch>
            <a:fillRect/>
          </a:stretch>
        </p:blipFill>
        <p:spPr>
          <a:xfrm>
            <a:off x="0" y="2179190"/>
            <a:ext cx="9144000" cy="4177160"/>
          </a:xfrm>
          <a:prstGeom prst="rect">
            <a:avLst/>
          </a:prstGeom>
        </p:spPr>
      </p:pic>
      <p:sp>
        <p:nvSpPr>
          <p:cNvPr id="6" name="TextBox 5">
            <a:extLst>
              <a:ext uri="{FF2B5EF4-FFF2-40B4-BE49-F238E27FC236}">
                <a16:creationId xmlns:a16="http://schemas.microsoft.com/office/drawing/2014/main" id="{77B42C48-59C3-EFD7-DE93-08EFF6BEF2F8}"/>
              </a:ext>
            </a:extLst>
          </p:cNvPr>
          <p:cNvSpPr txBox="1"/>
          <p:nvPr/>
        </p:nvSpPr>
        <p:spPr>
          <a:xfrm>
            <a:off x="457200" y="1183907"/>
            <a:ext cx="8109284" cy="584775"/>
          </a:xfrm>
          <a:prstGeom prst="rect">
            <a:avLst/>
          </a:prstGeom>
          <a:noFill/>
        </p:spPr>
        <p:txBody>
          <a:bodyPr wrap="square" rtlCol="0">
            <a:spAutoFit/>
          </a:bodyPr>
          <a:lstStyle/>
          <a:p>
            <a:pPr algn="ctr"/>
            <a:r>
              <a:rPr lang="en-US" sz="1600" b="1" dirty="0"/>
              <a:t>ONCE THE CONSUMER CLICKS ON PAY, HE/SHE IS REDIRECTED TO STRIPE PAGE WHERE HE/SHE CAN PROCEED TO DO THE PAYMENT</a:t>
            </a:r>
          </a:p>
        </p:txBody>
      </p:sp>
      <p:cxnSp>
        <p:nvCxnSpPr>
          <p:cNvPr id="8" name="Connector: Curved 7">
            <a:extLst>
              <a:ext uri="{FF2B5EF4-FFF2-40B4-BE49-F238E27FC236}">
                <a16:creationId xmlns:a16="http://schemas.microsoft.com/office/drawing/2014/main" id="{E4F281EB-99F3-2B6F-34BE-9F343B9DA042}"/>
              </a:ext>
            </a:extLst>
          </p:cNvPr>
          <p:cNvCxnSpPr/>
          <p:nvPr/>
        </p:nvCxnSpPr>
        <p:spPr>
          <a:xfrm rot="5400000">
            <a:off x="2944148" y="1952745"/>
            <a:ext cx="1099646" cy="731520"/>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17870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410C-6843-6042-C64E-C1FC19F4EFE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EBDE811-AEAF-B4D5-FA7D-447C26BE4A6A}"/>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23BA5E74-DF1D-F6D6-EDDF-4272C3252B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15" name="Picture 14">
            <a:extLst>
              <a:ext uri="{FF2B5EF4-FFF2-40B4-BE49-F238E27FC236}">
                <a16:creationId xmlns:a16="http://schemas.microsoft.com/office/drawing/2014/main" id="{5B26B019-BF0E-323A-B0D7-1BF778EACF53}"/>
              </a:ext>
            </a:extLst>
          </p:cNvPr>
          <p:cNvPicPr>
            <a:picLocks noChangeAspect="1"/>
          </p:cNvPicPr>
          <p:nvPr/>
        </p:nvPicPr>
        <p:blipFill>
          <a:blip r:embed="rId2"/>
          <a:stretch>
            <a:fillRect/>
          </a:stretch>
        </p:blipFill>
        <p:spPr>
          <a:xfrm>
            <a:off x="0" y="977366"/>
            <a:ext cx="9144000" cy="4022246"/>
          </a:xfrm>
          <a:prstGeom prst="rect">
            <a:avLst/>
          </a:prstGeom>
        </p:spPr>
        <p:style>
          <a:lnRef idx="3">
            <a:schemeClr val="accent2"/>
          </a:lnRef>
          <a:fillRef idx="0">
            <a:schemeClr val="accent2"/>
          </a:fillRef>
          <a:effectRef idx="2">
            <a:schemeClr val="accent2"/>
          </a:effectRef>
          <a:fontRef idx="minor">
            <a:schemeClr val="tx1"/>
          </a:fontRef>
        </p:style>
      </p:pic>
      <p:sp>
        <p:nvSpPr>
          <p:cNvPr id="6" name="TextBox 5">
            <a:extLst>
              <a:ext uri="{FF2B5EF4-FFF2-40B4-BE49-F238E27FC236}">
                <a16:creationId xmlns:a16="http://schemas.microsoft.com/office/drawing/2014/main" id="{9B8F4F5A-3591-DD4D-994D-8922CC83E8CB}"/>
              </a:ext>
            </a:extLst>
          </p:cNvPr>
          <p:cNvSpPr txBox="1"/>
          <p:nvPr/>
        </p:nvSpPr>
        <p:spPr>
          <a:xfrm>
            <a:off x="457200" y="5274644"/>
            <a:ext cx="8465419" cy="584775"/>
          </a:xfrm>
          <a:prstGeom prst="rect">
            <a:avLst/>
          </a:prstGeom>
          <a:noFill/>
        </p:spPr>
        <p:txBody>
          <a:bodyPr wrap="square" rtlCol="0">
            <a:spAutoFit/>
          </a:bodyPr>
          <a:lstStyle/>
          <a:p>
            <a:pPr algn="ctr"/>
            <a:r>
              <a:rPr lang="en-US" sz="1600" b="1" dirty="0"/>
              <a:t>WHEN REDIRECTED, THE CONSUMER NEEDS TO ADD CREDENTIALS LIKE CARD DETAILS,CVV,COUNTRY NAME/REGION AND PROCEED FURTHER.</a:t>
            </a:r>
          </a:p>
        </p:txBody>
      </p:sp>
      <p:cxnSp>
        <p:nvCxnSpPr>
          <p:cNvPr id="8" name="Connector: Curved 7">
            <a:extLst>
              <a:ext uri="{FF2B5EF4-FFF2-40B4-BE49-F238E27FC236}">
                <a16:creationId xmlns:a16="http://schemas.microsoft.com/office/drawing/2014/main" id="{A082201A-4EE7-5F27-8C59-32DBCDDC0F21}"/>
              </a:ext>
            </a:extLst>
          </p:cNvPr>
          <p:cNvCxnSpPr>
            <a:cxnSpLocks/>
          </p:cNvCxnSpPr>
          <p:nvPr/>
        </p:nvCxnSpPr>
        <p:spPr>
          <a:xfrm rot="5400000" flipH="1" flipV="1">
            <a:off x="4166583" y="3090862"/>
            <a:ext cx="2562629" cy="1751802"/>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5615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DF84-A42F-6079-FE4B-507BEEA40F97}"/>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883D0F36-21EB-B124-EC34-DAF9C75D28DC}"/>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964F5713-41CA-2983-CB0F-9230235E65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7" name="Picture 6">
            <a:extLst>
              <a:ext uri="{FF2B5EF4-FFF2-40B4-BE49-F238E27FC236}">
                <a16:creationId xmlns:a16="http://schemas.microsoft.com/office/drawing/2014/main" id="{EEDA701D-E09A-732C-7407-3935134F3567}"/>
              </a:ext>
            </a:extLst>
          </p:cNvPr>
          <p:cNvPicPr>
            <a:picLocks noChangeAspect="1"/>
          </p:cNvPicPr>
          <p:nvPr/>
        </p:nvPicPr>
        <p:blipFill>
          <a:blip r:embed="rId2"/>
          <a:stretch>
            <a:fillRect/>
          </a:stretch>
        </p:blipFill>
        <p:spPr>
          <a:xfrm>
            <a:off x="0" y="1135629"/>
            <a:ext cx="9144000" cy="4052387"/>
          </a:xfrm>
          <a:prstGeom prst="rect">
            <a:avLst/>
          </a:prstGeom>
        </p:spPr>
      </p:pic>
      <p:sp>
        <p:nvSpPr>
          <p:cNvPr id="10" name="TextBox 9">
            <a:extLst>
              <a:ext uri="{FF2B5EF4-FFF2-40B4-BE49-F238E27FC236}">
                <a16:creationId xmlns:a16="http://schemas.microsoft.com/office/drawing/2014/main" id="{52A1EADA-86D3-E647-3BF8-26789D623E5F}"/>
              </a:ext>
            </a:extLst>
          </p:cNvPr>
          <p:cNvSpPr txBox="1"/>
          <p:nvPr/>
        </p:nvSpPr>
        <p:spPr>
          <a:xfrm>
            <a:off x="457200" y="5505651"/>
            <a:ext cx="8229600" cy="584775"/>
          </a:xfrm>
          <a:prstGeom prst="rect">
            <a:avLst/>
          </a:prstGeom>
          <a:noFill/>
        </p:spPr>
        <p:txBody>
          <a:bodyPr wrap="square" rtlCol="0">
            <a:spAutoFit/>
          </a:bodyPr>
          <a:lstStyle/>
          <a:p>
            <a:pPr algn="ctr"/>
            <a:r>
              <a:rPr lang="en-US" sz="1600" b="1" dirty="0"/>
              <a:t>THIS IS THE FINAL CONFIRMATION REQUESTED TO CONSUMER WHETHER HE/SHE WISHES TO PROCEED THE PAYMENT.</a:t>
            </a:r>
          </a:p>
        </p:txBody>
      </p:sp>
    </p:spTree>
    <p:extLst>
      <p:ext uri="{BB962C8B-B14F-4D97-AF65-F5344CB8AC3E}">
        <p14:creationId xmlns:p14="http://schemas.microsoft.com/office/powerpoint/2010/main" val="3896751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7360-9CE0-E6E1-ACD7-FC275E6B82CB}"/>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41BE1FB5-3ECB-8A1E-5D30-067A4DBEADBF}"/>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9C9DF271-881C-3508-14EE-9D61F35229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9" name="Picture 8">
            <a:extLst>
              <a:ext uri="{FF2B5EF4-FFF2-40B4-BE49-F238E27FC236}">
                <a16:creationId xmlns:a16="http://schemas.microsoft.com/office/drawing/2014/main" id="{C46EF3DE-86C0-17A6-5B2A-D3757D603663}"/>
              </a:ext>
            </a:extLst>
          </p:cNvPr>
          <p:cNvPicPr>
            <a:picLocks noChangeAspect="1"/>
          </p:cNvPicPr>
          <p:nvPr/>
        </p:nvPicPr>
        <p:blipFill>
          <a:blip r:embed="rId2"/>
          <a:stretch>
            <a:fillRect/>
          </a:stretch>
        </p:blipFill>
        <p:spPr>
          <a:xfrm>
            <a:off x="121920" y="1152563"/>
            <a:ext cx="8945078" cy="4083580"/>
          </a:xfrm>
          <a:prstGeom prst="rect">
            <a:avLst/>
          </a:prstGeom>
        </p:spPr>
      </p:pic>
      <p:sp>
        <p:nvSpPr>
          <p:cNvPr id="6" name="TextBox 5">
            <a:extLst>
              <a:ext uri="{FF2B5EF4-FFF2-40B4-BE49-F238E27FC236}">
                <a16:creationId xmlns:a16="http://schemas.microsoft.com/office/drawing/2014/main" id="{42147610-78D7-5EDF-EF81-F489A091F862}"/>
              </a:ext>
            </a:extLst>
          </p:cNvPr>
          <p:cNvSpPr txBox="1"/>
          <p:nvPr/>
        </p:nvSpPr>
        <p:spPr>
          <a:xfrm>
            <a:off x="539015" y="5659655"/>
            <a:ext cx="8287351" cy="338554"/>
          </a:xfrm>
          <a:prstGeom prst="rect">
            <a:avLst/>
          </a:prstGeom>
          <a:noFill/>
        </p:spPr>
        <p:txBody>
          <a:bodyPr wrap="square" rtlCol="0">
            <a:spAutoFit/>
          </a:bodyPr>
          <a:lstStyle/>
          <a:p>
            <a:pPr algn="ctr"/>
            <a:r>
              <a:rPr lang="en-US" sz="1600" dirty="0"/>
              <a:t>IN THIS THE GREEN COLOUR HIGHLIGHTS PAYMENT SUCCESSFUL</a:t>
            </a:r>
            <a:r>
              <a:rPr lang="en-US" dirty="0"/>
              <a:t>.</a:t>
            </a:r>
          </a:p>
        </p:txBody>
      </p:sp>
      <p:cxnSp>
        <p:nvCxnSpPr>
          <p:cNvPr id="8" name="Connector: Curved 7">
            <a:extLst>
              <a:ext uri="{FF2B5EF4-FFF2-40B4-BE49-F238E27FC236}">
                <a16:creationId xmlns:a16="http://schemas.microsoft.com/office/drawing/2014/main" id="{0F5CDD61-4FA5-80CC-19EB-A8077A6BD310}"/>
              </a:ext>
            </a:extLst>
          </p:cNvPr>
          <p:cNvCxnSpPr/>
          <p:nvPr/>
        </p:nvCxnSpPr>
        <p:spPr>
          <a:xfrm rot="5400000" flipH="1" flipV="1">
            <a:off x="5058075" y="4701942"/>
            <a:ext cx="1174282" cy="741145"/>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120179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D889-9AB3-CB11-A1A9-84C44E7AE246}"/>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17BEF01F-0F74-502B-E261-2D97D1BCBA28}"/>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F3943896-8E7B-294E-1E34-F20655CAB7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7" name="Picture 6">
            <a:extLst>
              <a:ext uri="{FF2B5EF4-FFF2-40B4-BE49-F238E27FC236}">
                <a16:creationId xmlns:a16="http://schemas.microsoft.com/office/drawing/2014/main" id="{584A6E36-1B1E-189F-B547-F60D51FE8257}"/>
              </a:ext>
            </a:extLst>
          </p:cNvPr>
          <p:cNvPicPr>
            <a:picLocks noChangeAspect="1"/>
          </p:cNvPicPr>
          <p:nvPr/>
        </p:nvPicPr>
        <p:blipFill>
          <a:blip r:embed="rId2"/>
          <a:stretch>
            <a:fillRect/>
          </a:stretch>
        </p:blipFill>
        <p:spPr>
          <a:xfrm>
            <a:off x="0" y="1045645"/>
            <a:ext cx="9144000" cy="4315627"/>
          </a:xfrm>
          <a:prstGeom prst="rect">
            <a:avLst/>
          </a:prstGeom>
        </p:spPr>
      </p:pic>
      <p:sp>
        <p:nvSpPr>
          <p:cNvPr id="8" name="TextBox 7">
            <a:extLst>
              <a:ext uri="{FF2B5EF4-FFF2-40B4-BE49-F238E27FC236}">
                <a16:creationId xmlns:a16="http://schemas.microsoft.com/office/drawing/2014/main" id="{F8A932CE-8A51-89E4-8013-9FF4ABA24532}"/>
              </a:ext>
            </a:extLst>
          </p:cNvPr>
          <p:cNvSpPr txBox="1"/>
          <p:nvPr/>
        </p:nvSpPr>
        <p:spPr>
          <a:xfrm>
            <a:off x="202131" y="5511693"/>
            <a:ext cx="8585734" cy="584775"/>
          </a:xfrm>
          <a:prstGeom prst="rect">
            <a:avLst/>
          </a:prstGeom>
          <a:noFill/>
        </p:spPr>
        <p:txBody>
          <a:bodyPr wrap="square" rtlCol="0">
            <a:spAutoFit/>
          </a:bodyPr>
          <a:lstStyle/>
          <a:p>
            <a:pPr algn="ctr"/>
            <a:r>
              <a:rPr lang="en-US" sz="1600" b="1" dirty="0"/>
              <a:t>THIS HIGHLIGHTS WHETHER THE TRANSACTIONS ARE SUCCEEDED OR INCOMPLETE.THIS ALSO PROVIDES DETAILS OF THE INCURRED TRANSACTIONS.</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E74ACBA9-655A-3ECC-2263-8ADEB75BDFA7}"/>
                  </a:ext>
                </a:extLst>
              </p14:cNvPr>
              <p14:cNvContentPartPr/>
              <p14:nvPr/>
            </p14:nvContentPartPr>
            <p14:xfrm>
              <a:off x="4205804" y="2954596"/>
              <a:ext cx="360" cy="360"/>
            </p14:xfrm>
          </p:contentPart>
        </mc:Choice>
        <mc:Fallback xmlns="">
          <p:pic>
            <p:nvPicPr>
              <p:cNvPr id="13" name="Ink 12">
                <a:extLst>
                  <a:ext uri="{FF2B5EF4-FFF2-40B4-BE49-F238E27FC236}">
                    <a16:creationId xmlns:a16="http://schemas.microsoft.com/office/drawing/2014/main" id="{E74ACBA9-655A-3ECC-2263-8ADEB75BDFA7}"/>
                  </a:ext>
                </a:extLst>
              </p:cNvPr>
              <p:cNvPicPr/>
              <p:nvPr/>
            </p:nvPicPr>
            <p:blipFill>
              <a:blip r:embed="rId4"/>
              <a:stretch>
                <a:fillRect/>
              </a:stretch>
            </p:blipFill>
            <p:spPr>
              <a:xfrm>
                <a:off x="4197164" y="2945956"/>
                <a:ext cx="18000" cy="18000"/>
              </a:xfrm>
              <a:prstGeom prst="rect">
                <a:avLst/>
              </a:prstGeom>
            </p:spPr>
          </p:pic>
        </mc:Fallback>
      </mc:AlternateContent>
      <p:sp>
        <p:nvSpPr>
          <p:cNvPr id="18" name="Rectangle 17">
            <a:extLst>
              <a:ext uri="{FF2B5EF4-FFF2-40B4-BE49-F238E27FC236}">
                <a16:creationId xmlns:a16="http://schemas.microsoft.com/office/drawing/2014/main" id="{C9CEC211-72E0-5362-5C37-9553565853F1}"/>
              </a:ext>
            </a:extLst>
          </p:cNvPr>
          <p:cNvSpPr/>
          <p:nvPr/>
        </p:nvSpPr>
        <p:spPr>
          <a:xfrm>
            <a:off x="1736640" y="2912040"/>
            <a:ext cx="6766560" cy="2377440"/>
          </a:xfrm>
          <a:prstGeom prst="rect">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7D223517-0498-61E2-FC23-D5D89E10932C}"/>
                  </a:ext>
                </a:extLst>
              </p14:cNvPr>
              <p14:cNvContentPartPr/>
              <p14:nvPr/>
            </p14:nvContentPartPr>
            <p14:xfrm>
              <a:off x="10645124" y="3878792"/>
              <a:ext cx="360" cy="360"/>
            </p14:xfrm>
          </p:contentPart>
        </mc:Choice>
        <mc:Fallback xmlns="">
          <p:pic>
            <p:nvPicPr>
              <p:cNvPr id="25" name="Ink 24">
                <a:extLst>
                  <a:ext uri="{FF2B5EF4-FFF2-40B4-BE49-F238E27FC236}">
                    <a16:creationId xmlns:a16="http://schemas.microsoft.com/office/drawing/2014/main" id="{7D223517-0498-61E2-FC23-D5D89E10932C}"/>
                  </a:ext>
                </a:extLst>
              </p:cNvPr>
              <p:cNvPicPr/>
              <p:nvPr/>
            </p:nvPicPr>
            <p:blipFill>
              <a:blip r:embed="rId4"/>
              <a:stretch>
                <a:fillRect/>
              </a:stretch>
            </p:blipFill>
            <p:spPr>
              <a:xfrm>
                <a:off x="10636124" y="3870152"/>
                <a:ext cx="18000" cy="18000"/>
              </a:xfrm>
              <a:prstGeom prst="rect">
                <a:avLst/>
              </a:prstGeom>
            </p:spPr>
          </p:pic>
        </mc:Fallback>
      </mc:AlternateContent>
    </p:spTree>
    <p:extLst>
      <p:ext uri="{BB962C8B-B14F-4D97-AF65-F5344CB8AC3E}">
        <p14:creationId xmlns:p14="http://schemas.microsoft.com/office/powerpoint/2010/main" val="3169590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1197-6A6C-8E89-0B29-694A771AE76A}"/>
              </a:ext>
            </a:extLst>
          </p:cNvPr>
          <p:cNvSpPr>
            <a:spLocks noGrp="1"/>
          </p:cNvSpPr>
          <p:nvPr>
            <p:ph type="title"/>
          </p:nvPr>
        </p:nvSpPr>
        <p:spPr/>
        <p:txBody>
          <a:bodyPr/>
          <a:lstStyle/>
          <a:p>
            <a:r>
              <a:rPr lang="en-US" dirty="0">
                <a:latin typeface="Bodoni MT Black" panose="02070A03080606020203" pitchFamily="18" charset="0"/>
              </a:rPr>
              <a:t>Future Scope</a:t>
            </a:r>
            <a:endParaRPr lang="en-US" dirty="0"/>
          </a:p>
        </p:txBody>
      </p:sp>
      <p:sp>
        <p:nvSpPr>
          <p:cNvPr id="3" name="Text Placeholder 2">
            <a:extLst>
              <a:ext uri="{FF2B5EF4-FFF2-40B4-BE49-F238E27FC236}">
                <a16:creationId xmlns:a16="http://schemas.microsoft.com/office/drawing/2014/main" id="{A6B3DD0D-4EF6-0FD5-0DFC-9ACDFA900E96}"/>
              </a:ext>
            </a:extLst>
          </p:cNvPr>
          <p:cNvSpPr>
            <a:spLocks noGrp="1"/>
          </p:cNvSpPr>
          <p:nvPr>
            <p:ph type="body" idx="1"/>
          </p:nvPr>
        </p:nvSpPr>
        <p:spPr>
          <a:xfrm>
            <a:off x="340242" y="1169581"/>
            <a:ext cx="8346558" cy="4922875"/>
          </a:xfrm>
        </p:spPr>
        <p:txBody>
          <a:bodyPr/>
          <a:lstStyle/>
          <a:p>
            <a:pPr algn="l">
              <a:buFont typeface="Wingdings" panose="05000000000000000000" pitchFamily="2" charset="2"/>
              <a:buChar char="v"/>
            </a:pPr>
            <a:r>
              <a:rPr lang="en-US" sz="2200" b="1" i="0" dirty="0">
                <a:solidFill>
                  <a:srgbClr val="0D0D0D"/>
                </a:solidFill>
                <a:effectLst/>
                <a:highlight>
                  <a:srgbClr val="FFFFFF"/>
                </a:highlight>
                <a:latin typeface="Bodoni MT" panose="02070603080606020203" pitchFamily="18" charset="0"/>
              </a:rPr>
              <a:t>Product Innovation:</a:t>
            </a:r>
            <a:r>
              <a:rPr lang="en-US" sz="2200" b="0" i="0" dirty="0">
                <a:solidFill>
                  <a:srgbClr val="0D0D0D"/>
                </a:solidFill>
                <a:effectLst/>
                <a:highlight>
                  <a:srgbClr val="FFFFFF"/>
                </a:highlight>
                <a:latin typeface="Bodoni MT" panose="02070603080606020203" pitchFamily="18" charset="0"/>
              </a:rPr>
              <a:t> NYRC will remain at the forefront of product innovation, continually exploring new materials, technologies, and design concepts to enhance the functionality, durability, and aesthetic appeal of our offerings. From pioneering sustainable materials to integrating cutting-edge features, we will strive to exceed expectations and set new benchmarks for excellence in the industry.</a:t>
            </a:r>
          </a:p>
          <a:p>
            <a:pPr algn="l">
              <a:buFont typeface="Wingdings" panose="05000000000000000000" pitchFamily="2" charset="2"/>
              <a:buChar char="v"/>
            </a:pPr>
            <a:r>
              <a:rPr lang="en-US" sz="2200" b="1" i="0" dirty="0">
                <a:solidFill>
                  <a:srgbClr val="0D0D0D"/>
                </a:solidFill>
                <a:effectLst/>
                <a:highlight>
                  <a:srgbClr val="FFFFFF"/>
                </a:highlight>
                <a:latin typeface="Bodoni MT" panose="02070603080606020203" pitchFamily="18" charset="0"/>
              </a:rPr>
              <a:t>Market Expansion:</a:t>
            </a:r>
            <a:r>
              <a:rPr lang="en-US" sz="2200" b="0" i="0" dirty="0">
                <a:solidFill>
                  <a:srgbClr val="0D0D0D"/>
                </a:solidFill>
                <a:effectLst/>
                <a:highlight>
                  <a:srgbClr val="FFFFFF"/>
                </a:highlight>
                <a:latin typeface="Bodoni MT" panose="02070603080606020203" pitchFamily="18" charset="0"/>
              </a:rPr>
              <a:t> Building on our strong foundation, NYRC will explore opportunities for market expansion, both domestically and internationally. By identifying and tapping into new market segments and geographic regions, we aim to reach a wider audience and establish ourselves as a global leader in premium lifestyle accessories.</a:t>
            </a:r>
          </a:p>
        </p:txBody>
      </p:sp>
      <p:sp>
        <p:nvSpPr>
          <p:cNvPr id="4" name="Date Placeholder 3">
            <a:extLst>
              <a:ext uri="{FF2B5EF4-FFF2-40B4-BE49-F238E27FC236}">
                <a16:creationId xmlns:a16="http://schemas.microsoft.com/office/drawing/2014/main" id="{A7841F99-5EDD-2378-16F2-E7DBE2F8C879}"/>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A6EC95F3-1C9C-D6B8-F633-3FAE05A971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4130167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E022-E057-53D7-0501-58195727B29D}"/>
              </a:ext>
            </a:extLst>
          </p:cNvPr>
          <p:cNvSpPr>
            <a:spLocks noGrp="1"/>
          </p:cNvSpPr>
          <p:nvPr>
            <p:ph type="title"/>
          </p:nvPr>
        </p:nvSpPr>
        <p:spPr/>
        <p:txBody>
          <a:bodyPr/>
          <a:lstStyle/>
          <a:p>
            <a:r>
              <a:rPr lang="en-US" sz="3200" b="1" dirty="0">
                <a:latin typeface="Bodoni MT Black" panose="02070A03080606020203" pitchFamily="18" charset="0"/>
              </a:rPr>
              <a:t>Introduction</a:t>
            </a:r>
          </a:p>
        </p:txBody>
      </p:sp>
      <p:sp>
        <p:nvSpPr>
          <p:cNvPr id="3" name="Text Placeholder 2">
            <a:extLst>
              <a:ext uri="{FF2B5EF4-FFF2-40B4-BE49-F238E27FC236}">
                <a16:creationId xmlns:a16="http://schemas.microsoft.com/office/drawing/2014/main" id="{50EC36E7-D9F9-B53E-DCBB-8DFAA199D858}"/>
              </a:ext>
            </a:extLst>
          </p:cNvPr>
          <p:cNvSpPr>
            <a:spLocks noGrp="1"/>
          </p:cNvSpPr>
          <p:nvPr>
            <p:ph type="body" idx="1"/>
          </p:nvPr>
        </p:nvSpPr>
        <p:spPr>
          <a:xfrm>
            <a:off x="82193" y="965771"/>
            <a:ext cx="8928243" cy="5486400"/>
          </a:xfrm>
        </p:spPr>
        <p:txBody>
          <a:bodyPr/>
          <a:lstStyle/>
          <a:p>
            <a:pPr marL="114300" indent="0" algn="ctr">
              <a:buNone/>
            </a:pPr>
            <a:r>
              <a:rPr lang="en-US" sz="2400" b="1" dirty="0">
                <a:latin typeface="Bodoni MT" panose="02070603080606020203" pitchFamily="18" charset="0"/>
              </a:rPr>
              <a:t>Welcome to NYRC - Your Ultimate Destination for Stylish and Protective Phone Cases! </a:t>
            </a:r>
          </a:p>
          <a:p>
            <a:pPr marL="114300" indent="0">
              <a:buNone/>
            </a:pPr>
            <a:r>
              <a:rPr lang="en-US" sz="2400" dirty="0">
                <a:latin typeface="Bodoni MT" panose="02070603080606020203" pitchFamily="18" charset="0"/>
              </a:rPr>
              <a:t>Are you looking to give your phone a makeover that reflects your unique style while ensuring its safety and durability? Look no further! </a:t>
            </a:r>
          </a:p>
          <a:p>
            <a:pPr marL="114300" indent="0">
              <a:buNone/>
            </a:pPr>
            <a:r>
              <a:rPr lang="en-US" sz="2400" dirty="0">
                <a:latin typeface="Bodoni MT" panose="02070603080606020203" pitchFamily="18" charset="0"/>
              </a:rPr>
              <a:t>At NYRC, we're passionate about offering an extensive range of premium phone cases that not only elevate the aesthetics of your device but also provide maximum protection against daily wear and tear. Explore Our Exclusive Collection: With our curated selection of phone cases, you'll find designs that cater to every taste and preference. Whether you're into sleek and minimalist styles, vibrant and bold patterns, or even personalized cases to make a statement, we've got you covered. From trendy designs inspired by the latest fashion trends to timeless classics, our diverse collection ensures there's something for everyone.</a:t>
            </a:r>
          </a:p>
        </p:txBody>
      </p:sp>
      <p:sp>
        <p:nvSpPr>
          <p:cNvPr id="4" name="Date Placeholder 3">
            <a:extLst>
              <a:ext uri="{FF2B5EF4-FFF2-40B4-BE49-F238E27FC236}">
                <a16:creationId xmlns:a16="http://schemas.microsoft.com/office/drawing/2014/main" id="{A348E079-0D80-BC8E-8C73-D597409035D7}"/>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34F37401-BEE7-D96F-F003-196C950B6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3217433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967DE-AE1E-94B1-0720-400CDDA2E7FE}"/>
              </a:ext>
            </a:extLst>
          </p:cNvPr>
          <p:cNvSpPr>
            <a:spLocks noGrp="1"/>
          </p:cNvSpPr>
          <p:nvPr>
            <p:ph type="title"/>
          </p:nvPr>
        </p:nvSpPr>
        <p:spPr/>
        <p:txBody>
          <a:bodyPr/>
          <a:lstStyle/>
          <a:p>
            <a:r>
              <a:rPr lang="en-US" dirty="0">
                <a:latin typeface="Bodoni MT Black" panose="02070A03080606020203" pitchFamily="18" charset="0"/>
              </a:rPr>
              <a:t>Contd.</a:t>
            </a:r>
            <a:endParaRPr lang="en-US" dirty="0"/>
          </a:p>
        </p:txBody>
      </p:sp>
      <p:sp>
        <p:nvSpPr>
          <p:cNvPr id="3" name="Text Placeholder 2">
            <a:extLst>
              <a:ext uri="{FF2B5EF4-FFF2-40B4-BE49-F238E27FC236}">
                <a16:creationId xmlns:a16="http://schemas.microsoft.com/office/drawing/2014/main" id="{54A23C6B-2BFA-E171-453E-291C9D7BAC17}"/>
              </a:ext>
            </a:extLst>
          </p:cNvPr>
          <p:cNvSpPr>
            <a:spLocks noGrp="1"/>
          </p:cNvSpPr>
          <p:nvPr>
            <p:ph type="body" idx="1"/>
          </p:nvPr>
        </p:nvSpPr>
        <p:spPr>
          <a:xfrm>
            <a:off x="457200" y="1166018"/>
            <a:ext cx="8229600" cy="5190332"/>
          </a:xfrm>
        </p:spPr>
        <p:txBody>
          <a:bodyPr/>
          <a:lstStyle/>
          <a:p>
            <a:pPr>
              <a:buFont typeface="Wingdings" panose="05000000000000000000" pitchFamily="2" charset="2"/>
              <a:buChar char="v"/>
            </a:pPr>
            <a:r>
              <a:rPr lang="en-US" sz="2200" b="1" i="0" dirty="0">
                <a:solidFill>
                  <a:srgbClr val="0D0D0D"/>
                </a:solidFill>
                <a:effectLst/>
                <a:highlight>
                  <a:srgbClr val="FFFFFF"/>
                </a:highlight>
                <a:latin typeface="Bodoni MT" panose="02070603080606020203" pitchFamily="18" charset="0"/>
              </a:rPr>
              <a:t>E-commerce Enhancement:</a:t>
            </a:r>
            <a:r>
              <a:rPr lang="en-US" sz="2200" b="0" i="0" dirty="0">
                <a:solidFill>
                  <a:srgbClr val="0D0D0D"/>
                </a:solidFill>
                <a:effectLst/>
                <a:highlight>
                  <a:srgbClr val="FFFFFF"/>
                </a:highlight>
                <a:latin typeface="Bodoni MT" panose="02070603080606020203" pitchFamily="18" charset="0"/>
              </a:rPr>
              <a:t> In an increasingly digital world, NYRC will prioritize the enhancement of our e-commerce platform to deliver a seamless and personalized shopping experience for our customers. From intuitive navigation to enhanced product customization options, we will leverage technology to create an immersive online retail environment that mirrors the luxury and sophistication of our brand.</a:t>
            </a:r>
          </a:p>
          <a:p>
            <a:pPr algn="l">
              <a:buFont typeface="Wingdings" panose="05000000000000000000" pitchFamily="2" charset="2"/>
              <a:buChar char="v"/>
            </a:pPr>
            <a:r>
              <a:rPr lang="en-US" sz="2200" b="1" i="0" dirty="0">
                <a:solidFill>
                  <a:srgbClr val="0D0D0D"/>
                </a:solidFill>
                <a:effectLst/>
                <a:highlight>
                  <a:srgbClr val="FFFFFF"/>
                </a:highlight>
                <a:latin typeface="Bodoni MT" panose="02070603080606020203" pitchFamily="18" charset="0"/>
              </a:rPr>
              <a:t>Sustainability Initiatives:</a:t>
            </a:r>
            <a:r>
              <a:rPr lang="en-US" sz="2200" b="0" i="0" dirty="0">
                <a:solidFill>
                  <a:srgbClr val="0D0D0D"/>
                </a:solidFill>
                <a:effectLst/>
                <a:highlight>
                  <a:srgbClr val="FFFFFF"/>
                </a:highlight>
                <a:latin typeface="Bodoni MT" panose="02070603080606020203" pitchFamily="18" charset="0"/>
              </a:rPr>
              <a:t> As stewards of the environment, NYRC is committed to sustainability and responsible business practices. In the future, we will intensify our efforts to reduce our environmental footprint, minimize waste, and source materials ethically and responsibly. By prioritizing sustainability, we aim to not only meet the expectations of our environmentally conscious customers but also contribute to a greener and more sustainable future.</a:t>
            </a:r>
          </a:p>
          <a:p>
            <a:endParaRPr lang="en-US" sz="2200" dirty="0">
              <a:latin typeface="Bodoni MT" panose="02070603080606020203" pitchFamily="18" charset="0"/>
            </a:endParaRPr>
          </a:p>
        </p:txBody>
      </p:sp>
      <p:sp>
        <p:nvSpPr>
          <p:cNvPr id="4" name="Date Placeholder 3">
            <a:extLst>
              <a:ext uri="{FF2B5EF4-FFF2-40B4-BE49-F238E27FC236}">
                <a16:creationId xmlns:a16="http://schemas.microsoft.com/office/drawing/2014/main" id="{325C8903-3F03-4CBB-FE53-DE33036F7529}"/>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0A111FD4-EDD4-954F-3BAC-3871441290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3628958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7318-2B81-45D1-0DB5-E918FF2F12C8}"/>
              </a:ext>
            </a:extLst>
          </p:cNvPr>
          <p:cNvSpPr>
            <a:spLocks noGrp="1"/>
          </p:cNvSpPr>
          <p:nvPr>
            <p:ph type="title"/>
          </p:nvPr>
        </p:nvSpPr>
        <p:spPr/>
        <p:txBody>
          <a:bodyPr/>
          <a:lstStyle/>
          <a:p>
            <a:r>
              <a:rPr lang="en-US" dirty="0">
                <a:latin typeface="Bodoni MT Black" panose="02070A03080606020203" pitchFamily="18" charset="0"/>
              </a:rPr>
              <a:t>Contd.</a:t>
            </a:r>
            <a:endParaRPr lang="en-US" dirty="0"/>
          </a:p>
        </p:txBody>
      </p:sp>
      <p:sp>
        <p:nvSpPr>
          <p:cNvPr id="3" name="Text Placeholder 2">
            <a:extLst>
              <a:ext uri="{FF2B5EF4-FFF2-40B4-BE49-F238E27FC236}">
                <a16:creationId xmlns:a16="http://schemas.microsoft.com/office/drawing/2014/main" id="{DB353641-29ED-85E4-4881-B4965A71301E}"/>
              </a:ext>
            </a:extLst>
          </p:cNvPr>
          <p:cNvSpPr>
            <a:spLocks noGrp="1"/>
          </p:cNvSpPr>
          <p:nvPr>
            <p:ph type="body" idx="1"/>
          </p:nvPr>
        </p:nvSpPr>
        <p:spPr/>
        <p:txBody>
          <a:bodyPr/>
          <a:lstStyle/>
          <a:p>
            <a:pPr>
              <a:buFont typeface="Wingdings" panose="05000000000000000000" pitchFamily="2" charset="2"/>
              <a:buChar char="v"/>
            </a:pPr>
            <a:r>
              <a:rPr lang="en-US" sz="2200" b="1" i="0" dirty="0">
                <a:solidFill>
                  <a:srgbClr val="0D0D0D"/>
                </a:solidFill>
                <a:effectLst/>
                <a:highlight>
                  <a:srgbClr val="FFFFFF"/>
                </a:highlight>
                <a:latin typeface="Bodoni MT" panose="02070603080606020203" pitchFamily="18" charset="0"/>
              </a:rPr>
              <a:t>Community Engagement:</a:t>
            </a:r>
            <a:r>
              <a:rPr lang="en-US" sz="2200" b="0" i="0" dirty="0">
                <a:solidFill>
                  <a:srgbClr val="0D0D0D"/>
                </a:solidFill>
                <a:effectLst/>
                <a:highlight>
                  <a:srgbClr val="FFFFFF"/>
                </a:highlight>
                <a:latin typeface="Bodoni MT" panose="02070603080606020203" pitchFamily="18" charset="0"/>
              </a:rPr>
              <a:t> NYRC recognizes the importance of fostering a strong and engaged community of customers, brand advocates, and industry partners. In the coming years, we will invest in initiatives that promote community engagement, including exclusive events, collaborative projects, and interactive online platforms. By fostering meaningful connections and dialogue, we aim to strengthen brand loyalty and affinity while staying attuned to the evolving needs and aspirations of our community.</a:t>
            </a:r>
          </a:p>
          <a:p>
            <a:pPr>
              <a:buFont typeface="Wingdings" panose="05000000000000000000" pitchFamily="2" charset="2"/>
              <a:buChar char="v"/>
            </a:pPr>
            <a:endParaRPr lang="en-US" sz="2200" dirty="0">
              <a:latin typeface="Bodoni MT" panose="02070603080606020203" pitchFamily="18" charset="0"/>
            </a:endParaRPr>
          </a:p>
        </p:txBody>
      </p:sp>
      <p:sp>
        <p:nvSpPr>
          <p:cNvPr id="4" name="Date Placeholder 3">
            <a:extLst>
              <a:ext uri="{FF2B5EF4-FFF2-40B4-BE49-F238E27FC236}">
                <a16:creationId xmlns:a16="http://schemas.microsoft.com/office/drawing/2014/main" id="{2C8CC84F-33E7-A1CF-119F-C69933C95DD1}"/>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7CC5F12A-948A-E973-E5D1-6268CA68EA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399382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49E46-C861-BCFC-6B56-23DE5DE09FE5}"/>
              </a:ext>
            </a:extLst>
          </p:cNvPr>
          <p:cNvSpPr>
            <a:spLocks noGrp="1"/>
          </p:cNvSpPr>
          <p:nvPr>
            <p:ph type="title"/>
          </p:nvPr>
        </p:nvSpPr>
        <p:spPr/>
        <p:txBody>
          <a:bodyPr/>
          <a:lstStyle/>
          <a:p>
            <a:r>
              <a:rPr lang="en-US" sz="3200" b="1" dirty="0">
                <a:latin typeface="Bodoni MT Black" panose="02070A03080606020203" pitchFamily="18" charset="0"/>
              </a:rPr>
              <a:t>Conclusion</a:t>
            </a:r>
          </a:p>
        </p:txBody>
      </p:sp>
      <p:sp>
        <p:nvSpPr>
          <p:cNvPr id="3" name="Text Placeholder 2">
            <a:extLst>
              <a:ext uri="{FF2B5EF4-FFF2-40B4-BE49-F238E27FC236}">
                <a16:creationId xmlns:a16="http://schemas.microsoft.com/office/drawing/2014/main" id="{24028BB0-1D40-828F-EDD7-2B747B78C0C5}"/>
              </a:ext>
            </a:extLst>
          </p:cNvPr>
          <p:cNvSpPr>
            <a:spLocks noGrp="1"/>
          </p:cNvSpPr>
          <p:nvPr>
            <p:ph type="body" idx="1"/>
          </p:nvPr>
        </p:nvSpPr>
        <p:spPr>
          <a:xfrm>
            <a:off x="223520" y="1066799"/>
            <a:ext cx="8229600" cy="5395645"/>
          </a:xfrm>
        </p:spPr>
        <p:txBody>
          <a:bodyPr/>
          <a:lstStyle/>
          <a:p>
            <a:pPr>
              <a:buFont typeface="Wingdings" panose="05000000000000000000" pitchFamily="2" charset="2"/>
              <a:buChar char="v"/>
            </a:pPr>
            <a:r>
              <a:rPr lang="en-US" sz="2100" b="0" i="0" dirty="0">
                <a:solidFill>
                  <a:srgbClr val="0D0D0D"/>
                </a:solidFill>
                <a:effectLst/>
                <a:latin typeface="Bodoni MT" panose="02070603080606020203" pitchFamily="18" charset="0"/>
              </a:rPr>
              <a:t>At NYRC, we take immense pride in our carefully curated selection of premium phone covers, hoodies, and desk mats, meticulously crafted to harmonize style and utility seamlessly into your daily routines. Our products epitomize the essence of durability, functionality, and aesthetic sophistication, ensuring each item becomes an indispensable part of your lifestyle, while also making a bold statement of individuality.</a:t>
            </a:r>
          </a:p>
          <a:p>
            <a:pPr marL="114300" indent="0">
              <a:buNone/>
            </a:pPr>
            <a:endParaRPr lang="en-US" sz="2100" b="0" i="0" dirty="0">
              <a:solidFill>
                <a:srgbClr val="0D0D0D"/>
              </a:solidFill>
              <a:effectLst/>
              <a:latin typeface="Bodoni MT" panose="02070603080606020203" pitchFamily="18" charset="0"/>
            </a:endParaRPr>
          </a:p>
          <a:p>
            <a:pPr>
              <a:buFont typeface="Wingdings" panose="05000000000000000000" pitchFamily="2" charset="2"/>
              <a:buChar char="v"/>
            </a:pPr>
            <a:r>
              <a:rPr lang="en-US" sz="2100" b="0" i="0" dirty="0">
                <a:solidFill>
                  <a:srgbClr val="0D0D0D"/>
                </a:solidFill>
                <a:effectLst/>
                <a:latin typeface="Bodoni MT" panose="02070603080606020203" pitchFamily="18" charset="0"/>
              </a:rPr>
              <a:t>Our commitment to excellence is evident in the unparalleled craftsmanship, ensuring your devices are safeguarded with the utmost care and attention to detail. Our fashion-forward apparel is designed to not only elevate your personal style but also reflect the latest trends in the industry. Additionally, our sophisticated accessories are meticulously tailored to enhance your workspace, adding a touch of elegance and professionalism to your surroundings.</a:t>
            </a:r>
            <a:endParaRPr lang="en-US" sz="2100" dirty="0">
              <a:latin typeface="Bodoni MT" panose="02070603080606020203" pitchFamily="18" charset="0"/>
            </a:endParaRPr>
          </a:p>
        </p:txBody>
      </p:sp>
      <p:sp>
        <p:nvSpPr>
          <p:cNvPr id="4" name="Date Placeholder 3">
            <a:extLst>
              <a:ext uri="{FF2B5EF4-FFF2-40B4-BE49-F238E27FC236}">
                <a16:creationId xmlns:a16="http://schemas.microsoft.com/office/drawing/2014/main" id="{D2FACE39-8739-4160-4102-FA6973A2B9F5}"/>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3A511826-A847-0C44-CA42-0A1EEEC6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3490685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592C-AC38-0576-C1A9-1DEB1EBF57D5}"/>
              </a:ext>
            </a:extLst>
          </p:cNvPr>
          <p:cNvSpPr>
            <a:spLocks noGrp="1"/>
          </p:cNvSpPr>
          <p:nvPr>
            <p:ph type="title"/>
          </p:nvPr>
        </p:nvSpPr>
        <p:spPr/>
        <p:txBody>
          <a:bodyPr/>
          <a:lstStyle/>
          <a:p>
            <a:r>
              <a:rPr lang="en-US" sz="3200" b="1" dirty="0">
                <a:latin typeface="Bodoni MT Black" panose="02070A03080606020203" pitchFamily="18" charset="0"/>
              </a:rPr>
              <a:t>Contd.</a:t>
            </a:r>
          </a:p>
        </p:txBody>
      </p:sp>
      <p:sp>
        <p:nvSpPr>
          <p:cNvPr id="3" name="Text Placeholder 2">
            <a:extLst>
              <a:ext uri="{FF2B5EF4-FFF2-40B4-BE49-F238E27FC236}">
                <a16:creationId xmlns:a16="http://schemas.microsoft.com/office/drawing/2014/main" id="{06965C25-21CA-2BAC-5F7F-1A6CE36BF150}"/>
              </a:ext>
            </a:extLst>
          </p:cNvPr>
          <p:cNvSpPr>
            <a:spLocks noGrp="1"/>
          </p:cNvSpPr>
          <p:nvPr>
            <p:ph type="body" idx="1"/>
          </p:nvPr>
        </p:nvSpPr>
        <p:spPr/>
        <p:txBody>
          <a:bodyPr/>
          <a:lstStyle/>
          <a:p>
            <a:pPr>
              <a:buFont typeface="Wingdings" panose="05000000000000000000" pitchFamily="2" charset="2"/>
              <a:buChar char="v"/>
            </a:pPr>
            <a:r>
              <a:rPr lang="en-US" sz="2200" b="0" i="0" dirty="0">
                <a:solidFill>
                  <a:srgbClr val="0D0D0D"/>
                </a:solidFill>
                <a:effectLst/>
                <a:latin typeface="Bodoni MT" panose="02070603080606020203" pitchFamily="18" charset="0"/>
              </a:rPr>
              <a:t>Embark on a journey of discovery as you immerse yourself in the fusion of quality, elegance, and affordability, available exclusively at NYRC. Explore our meticulously curated collection today and elevate both your personal and professional spaces with unparalleled distinction.</a:t>
            </a:r>
            <a:endParaRPr lang="en-US" sz="2200" dirty="0">
              <a:latin typeface="Bodoni MT" panose="02070603080606020203" pitchFamily="18" charset="0"/>
            </a:endParaRPr>
          </a:p>
        </p:txBody>
      </p:sp>
      <p:sp>
        <p:nvSpPr>
          <p:cNvPr id="4" name="Date Placeholder 3">
            <a:extLst>
              <a:ext uri="{FF2B5EF4-FFF2-40B4-BE49-F238E27FC236}">
                <a16:creationId xmlns:a16="http://schemas.microsoft.com/office/drawing/2014/main" id="{AC9B3D3C-04BA-2A06-F484-856525B3B28B}"/>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AB218132-71DD-6AC5-6D71-0CDBCB051D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1452764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sz="3200" dirty="0">
                <a:latin typeface="Bodoni MT Black" panose="02070A03080606020203" pitchFamily="18" charset="0"/>
              </a:rPr>
              <a:t>Reference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p:txBody>
          <a:bodyPr/>
          <a:lstStyle/>
          <a:p>
            <a:pPr>
              <a:buFont typeface="Wingdings" panose="05000000000000000000" pitchFamily="2" charset="2"/>
              <a:buChar char="v"/>
            </a:pPr>
            <a:r>
              <a:rPr lang="en-IN" sz="2400" dirty="0">
                <a:latin typeface="Bodoni MT" panose="02070603080606020203" pitchFamily="18" charset="0"/>
                <a:cs typeface="Times New Roman" panose="02020603050405020304" pitchFamily="18" charset="0"/>
              </a:rPr>
              <a:t>Cover It Up- </a:t>
            </a:r>
            <a:r>
              <a:rPr lang="en-IN" sz="2400" b="1" dirty="0">
                <a:solidFill>
                  <a:schemeClr val="bg2"/>
                </a:solidFill>
                <a:latin typeface="Bodoni MT" panose="02070603080606020203"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https://coveritup.com/</a:t>
            </a:r>
            <a:endParaRPr lang="en-IN" sz="2400" b="1" dirty="0">
              <a:solidFill>
                <a:schemeClr val="bg2"/>
              </a:solidFill>
              <a:latin typeface="Bodoni MT" panose="02070603080606020203" pitchFamily="18" charset="0"/>
              <a:cs typeface="Times New Roman" panose="02020603050405020304" pitchFamily="18" charset="0"/>
            </a:endParaRPr>
          </a:p>
          <a:p>
            <a:pPr>
              <a:buFont typeface="Wingdings" panose="05000000000000000000" pitchFamily="2" charset="2"/>
              <a:buChar char="v"/>
            </a:pPr>
            <a:r>
              <a:rPr lang="en-IN" sz="2400" dirty="0">
                <a:latin typeface="Bodoni MT" panose="02070603080606020203" pitchFamily="18" charset="0"/>
                <a:cs typeface="Times New Roman" panose="02020603050405020304" pitchFamily="18" charset="0"/>
              </a:rPr>
              <a:t>Case Factory- </a:t>
            </a:r>
            <a:r>
              <a:rPr lang="en-IN" sz="2400" b="1" dirty="0">
                <a:solidFill>
                  <a:schemeClr val="bg2"/>
                </a:solidFill>
                <a:latin typeface="Bodoni MT" panose="02070603080606020203"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https://thecasefactory.in/</a:t>
            </a:r>
            <a:endParaRPr lang="en-IN" sz="2400" b="1" dirty="0">
              <a:solidFill>
                <a:schemeClr val="bg2"/>
              </a:solidFill>
              <a:latin typeface="Bodoni MT" panose="02070603080606020203" pitchFamily="18" charset="0"/>
              <a:cs typeface="Times New Roman" panose="02020603050405020304" pitchFamily="18" charset="0"/>
            </a:endParaRPr>
          </a:p>
          <a:p>
            <a:pPr>
              <a:buFont typeface="Wingdings" panose="05000000000000000000" pitchFamily="2" charset="2"/>
              <a:buChar char="v"/>
            </a:pPr>
            <a:r>
              <a:rPr lang="en-IN" sz="2400" dirty="0">
                <a:latin typeface="Bodoni MT" panose="02070603080606020203" pitchFamily="18" charset="0"/>
                <a:cs typeface="Times New Roman" panose="02020603050405020304" pitchFamily="18" charset="0"/>
              </a:rPr>
              <a:t>Souled Store- </a:t>
            </a:r>
            <a:r>
              <a:rPr lang="en-IN" sz="2400" b="1" dirty="0">
                <a:solidFill>
                  <a:schemeClr val="bg2"/>
                </a:solidFill>
                <a:latin typeface="Bodoni MT" panose="02070603080606020203"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https://www.thesouledstore.com/men</a:t>
            </a:r>
            <a:endParaRPr lang="en-IN" sz="2400" b="1" dirty="0">
              <a:solidFill>
                <a:schemeClr val="bg2"/>
              </a:solidFill>
              <a:latin typeface="Bodoni MT" panose="02070603080606020203" pitchFamily="18" charset="0"/>
              <a:cs typeface="Times New Roman" panose="02020603050405020304" pitchFamily="18" charset="0"/>
            </a:endParaRPr>
          </a:p>
          <a:p>
            <a:pPr>
              <a:buFont typeface="Wingdings" panose="05000000000000000000" pitchFamily="2" charset="2"/>
              <a:buChar char="v"/>
            </a:pPr>
            <a:r>
              <a:rPr lang="en-IN" sz="2400" dirty="0">
                <a:latin typeface="Bodoni MT" panose="02070603080606020203" pitchFamily="18" charset="0"/>
                <a:cs typeface="Times New Roman" panose="02020603050405020304" pitchFamily="18" charset="0"/>
              </a:rPr>
              <a:t>Pinterest- </a:t>
            </a:r>
            <a:r>
              <a:rPr lang="en-IN" sz="2400" b="1" dirty="0">
                <a:solidFill>
                  <a:schemeClr val="bg2"/>
                </a:solidFill>
                <a:latin typeface="Bodoni MT" panose="02070603080606020203"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https://in.pinterest.com/</a:t>
            </a:r>
            <a:endParaRPr lang="en-IN" sz="2400" b="1" dirty="0">
              <a:solidFill>
                <a:schemeClr val="bg2"/>
              </a:solidFill>
              <a:latin typeface="Bodoni MT" panose="02070603080606020203" pitchFamily="18" charset="0"/>
              <a:cs typeface="Times New Roman" panose="02020603050405020304" pitchFamily="18" charset="0"/>
            </a:endParaRPr>
          </a:p>
          <a:p>
            <a:pPr>
              <a:buFont typeface="Wingdings" panose="05000000000000000000" pitchFamily="2" charset="2"/>
              <a:buChar char="v"/>
            </a:pPr>
            <a:r>
              <a:rPr lang="en-IN" sz="2400" dirty="0">
                <a:latin typeface="Bodoni MT" panose="02070603080606020203" pitchFamily="18" charset="0"/>
                <a:cs typeface="Times New Roman" panose="02020603050405020304" pitchFamily="18" charset="0"/>
              </a:rPr>
              <a:t>Red Wolf- </a:t>
            </a:r>
            <a:r>
              <a:rPr lang="en-IN" sz="2400" b="1" u="sng" dirty="0">
                <a:solidFill>
                  <a:schemeClr val="bg2"/>
                </a:solidFill>
                <a:latin typeface="Bodoni MT" panose="02070603080606020203" pitchFamily="18" charset="0"/>
                <a:cs typeface="Times New Roman" panose="02020603050405020304" pitchFamily="18" charset="0"/>
              </a:rPr>
              <a:t>https://www.redwolf.in/</a:t>
            </a:r>
          </a:p>
          <a:p>
            <a:pPr>
              <a:buFont typeface="Wingdings" panose="05000000000000000000" pitchFamily="2" charset="2"/>
              <a:buChar char="v"/>
            </a:pPr>
            <a:endParaRPr lang="en-IN" sz="2000" dirty="0">
              <a:latin typeface="Sitka Heading" pitchFamily="2"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159505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p:txBody>
          <a:bodyPr/>
          <a:lstStyle/>
          <a:p>
            <a:pPr marL="114300" indent="0">
              <a:buNone/>
            </a:pPr>
            <a:endParaRPr lang="en-US" dirty="0">
              <a:latin typeface="Sitka Heading" pitchFamily="2" charset="0"/>
            </a:endParaRPr>
          </a:p>
          <a:p>
            <a:pPr marL="114300" indent="0">
              <a:buNone/>
            </a:pPr>
            <a:endParaRPr lang="en-US" dirty="0">
              <a:latin typeface="Sitka Heading" pitchFamily="2" charset="0"/>
            </a:endParaRPr>
          </a:p>
          <a:p>
            <a:pPr marL="114300" indent="0">
              <a:buNone/>
            </a:pPr>
            <a:endParaRPr lang="en-US" dirty="0">
              <a:latin typeface="Sitka Heading" pitchFamily="2" charset="0"/>
            </a:endParaRPr>
          </a:p>
          <a:p>
            <a:pPr marL="114300" indent="0" algn="ctr">
              <a:buNone/>
            </a:pPr>
            <a:r>
              <a:rPr lang="en-US" sz="9600" dirty="0">
                <a:latin typeface="Bodoni MT Black" panose="02070A03080606020203" pitchFamily="18" charset="0"/>
              </a:rPr>
              <a:t>The End</a:t>
            </a:r>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112449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13DFF-ABE6-F6A6-3D47-027F521F2285}"/>
              </a:ext>
            </a:extLst>
          </p:cNvPr>
          <p:cNvSpPr>
            <a:spLocks noGrp="1"/>
          </p:cNvSpPr>
          <p:nvPr>
            <p:ph type="title"/>
          </p:nvPr>
        </p:nvSpPr>
        <p:spPr/>
        <p:txBody>
          <a:bodyPr/>
          <a:lstStyle/>
          <a:p>
            <a:r>
              <a:rPr lang="en-US" sz="3200" b="1" dirty="0">
                <a:latin typeface="Bodoni MT Black" panose="02070A03080606020203" pitchFamily="18" charset="0"/>
              </a:rPr>
              <a:t>Objectives</a:t>
            </a:r>
          </a:p>
        </p:txBody>
      </p:sp>
      <p:sp>
        <p:nvSpPr>
          <p:cNvPr id="3" name="Text Placeholder 2">
            <a:extLst>
              <a:ext uri="{FF2B5EF4-FFF2-40B4-BE49-F238E27FC236}">
                <a16:creationId xmlns:a16="http://schemas.microsoft.com/office/drawing/2014/main" id="{50DBD5D3-3574-CE24-20A2-DE1F0EE1CE21}"/>
              </a:ext>
            </a:extLst>
          </p:cNvPr>
          <p:cNvSpPr>
            <a:spLocks noGrp="1"/>
          </p:cNvSpPr>
          <p:nvPr>
            <p:ph type="body" idx="1"/>
          </p:nvPr>
        </p:nvSpPr>
        <p:spPr>
          <a:xfrm>
            <a:off x="215757" y="1068512"/>
            <a:ext cx="8471043" cy="5362768"/>
          </a:xfrm>
        </p:spPr>
        <p:txBody>
          <a:bodyPr/>
          <a:lstStyle/>
          <a:p>
            <a:pPr marL="114300" indent="0" algn="l">
              <a:buNone/>
            </a:pPr>
            <a:r>
              <a:rPr lang="en-US" sz="2800" b="1" i="0" dirty="0">
                <a:solidFill>
                  <a:srgbClr val="0D0D0D"/>
                </a:solidFill>
                <a:effectLst/>
                <a:latin typeface="Bodoni MT" panose="02070603080606020203" pitchFamily="18" charset="0"/>
              </a:rPr>
              <a:t>1.User-Centric Design:</a:t>
            </a:r>
            <a:endParaRPr lang="en-US" sz="2800" b="0" i="0" dirty="0">
              <a:solidFill>
                <a:srgbClr val="0D0D0D"/>
              </a:solidFill>
              <a:effectLst/>
              <a:latin typeface="Bodoni MT" panose="02070603080606020203" pitchFamily="18" charset="0"/>
            </a:endParaRPr>
          </a:p>
          <a:p>
            <a:pPr algn="l">
              <a:buFont typeface="Arial" panose="020B0604020202020204" pitchFamily="34" charset="0"/>
              <a:buChar char="•"/>
            </a:pPr>
            <a:r>
              <a:rPr lang="en-US" sz="2100" b="0" i="0" dirty="0">
                <a:solidFill>
                  <a:srgbClr val="0D0D0D"/>
                </a:solidFill>
                <a:effectLst/>
                <a:latin typeface="Bodoni MT" panose="02070603080606020203" pitchFamily="18" charset="0"/>
              </a:rPr>
              <a:t>Employ a user-centric approach to website design, ensuring intuitive navigation and a seamless shopping experience for customers browsing phone covers, desk mats, and hoodies.</a:t>
            </a:r>
          </a:p>
          <a:p>
            <a:pPr algn="l">
              <a:buFont typeface="Arial" panose="020B0604020202020204" pitchFamily="34" charset="0"/>
              <a:buChar char="•"/>
            </a:pPr>
            <a:r>
              <a:rPr lang="en-US" sz="2100" b="0" i="0" dirty="0">
                <a:solidFill>
                  <a:srgbClr val="0D0D0D"/>
                </a:solidFill>
                <a:effectLst/>
                <a:latin typeface="Bodoni MT" panose="02070603080606020203" pitchFamily="18" charset="0"/>
              </a:rPr>
              <a:t>Conduct user research to understand customer preferences, including design aesthetics, material preferences, and sizing requirements, informing the selection and presentation of products on the website.</a:t>
            </a:r>
          </a:p>
          <a:p>
            <a:pPr marL="114300" indent="0" algn="l">
              <a:buNone/>
            </a:pPr>
            <a:endParaRPr lang="en-US" sz="2100" b="0" i="0" dirty="0">
              <a:solidFill>
                <a:srgbClr val="0D0D0D"/>
              </a:solidFill>
              <a:effectLst/>
              <a:latin typeface="Bodoni MT" panose="02070603080606020203" pitchFamily="18" charset="0"/>
            </a:endParaRPr>
          </a:p>
          <a:p>
            <a:pPr marL="114300" indent="0" algn="l">
              <a:buNone/>
            </a:pPr>
            <a:r>
              <a:rPr lang="en-US" sz="2800" b="1" i="0" dirty="0">
                <a:solidFill>
                  <a:srgbClr val="0D0D0D"/>
                </a:solidFill>
                <a:effectLst/>
                <a:latin typeface="Bodoni MT" panose="02070603080606020203" pitchFamily="18" charset="0"/>
              </a:rPr>
              <a:t>2.Product Curation and Selection:</a:t>
            </a:r>
            <a:endParaRPr lang="en-US" sz="2800" b="0" i="0" dirty="0">
              <a:solidFill>
                <a:srgbClr val="0D0D0D"/>
              </a:solidFill>
              <a:effectLst/>
              <a:latin typeface="Bodoni MT" panose="02070603080606020203" pitchFamily="18" charset="0"/>
            </a:endParaRPr>
          </a:p>
          <a:p>
            <a:pPr algn="l">
              <a:buFont typeface="Arial" panose="020B0604020202020204" pitchFamily="34" charset="0"/>
              <a:buChar char="•"/>
            </a:pPr>
            <a:r>
              <a:rPr lang="en-US" sz="2100" b="0" i="0" dirty="0">
                <a:solidFill>
                  <a:srgbClr val="0D0D0D"/>
                </a:solidFill>
                <a:effectLst/>
                <a:latin typeface="Bodoni MT" panose="02070603080606020203" pitchFamily="18" charset="0"/>
              </a:rPr>
              <a:t>Curate a carefully selected range of phone covers, desk mats, and hoodies from reputable suppliers and manufacturers, focusing on quality, durability, and style.</a:t>
            </a:r>
          </a:p>
          <a:p>
            <a:pPr algn="l">
              <a:buFont typeface="Arial" panose="020B0604020202020204" pitchFamily="34" charset="0"/>
              <a:buChar char="•"/>
            </a:pPr>
            <a:r>
              <a:rPr lang="en-US" sz="2100" b="0" i="0" dirty="0">
                <a:solidFill>
                  <a:srgbClr val="0D0D0D"/>
                </a:solidFill>
                <a:effectLst/>
                <a:latin typeface="Bodoni MT" panose="02070603080606020203" pitchFamily="18" charset="0"/>
              </a:rPr>
              <a:t>Regularly update the product catalog to introduce new designs, trends, and seasonal offerings, keeping the selection fresh and appealing to customers.</a:t>
            </a:r>
          </a:p>
          <a:p>
            <a:pPr marL="114300" indent="0">
              <a:buNone/>
            </a:pPr>
            <a:endParaRPr lang="en-US" dirty="0">
              <a:latin typeface="Sitka Heading" pitchFamily="2" charset="0"/>
            </a:endParaRPr>
          </a:p>
        </p:txBody>
      </p:sp>
      <p:sp>
        <p:nvSpPr>
          <p:cNvPr id="4" name="Date Placeholder 3">
            <a:extLst>
              <a:ext uri="{FF2B5EF4-FFF2-40B4-BE49-F238E27FC236}">
                <a16:creationId xmlns:a16="http://schemas.microsoft.com/office/drawing/2014/main" id="{24E87ED7-749E-FD40-0F18-2189548A553D}"/>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F482E733-779E-C4CB-A2DF-0384F5938B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914711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DCA1-AD14-C802-D6AA-51864BECADF0}"/>
              </a:ext>
            </a:extLst>
          </p:cNvPr>
          <p:cNvSpPr>
            <a:spLocks noGrp="1"/>
          </p:cNvSpPr>
          <p:nvPr>
            <p:ph type="title"/>
          </p:nvPr>
        </p:nvSpPr>
        <p:spPr/>
        <p:txBody>
          <a:bodyPr/>
          <a:lstStyle/>
          <a:p>
            <a:r>
              <a:rPr lang="en-US" sz="3200" b="1" dirty="0">
                <a:latin typeface="Bodoni MT Black" panose="02070A03080606020203" pitchFamily="18" charset="0"/>
              </a:rPr>
              <a:t>Contd.</a:t>
            </a:r>
          </a:p>
        </p:txBody>
      </p:sp>
      <p:sp>
        <p:nvSpPr>
          <p:cNvPr id="3" name="Text Placeholder 2">
            <a:extLst>
              <a:ext uri="{FF2B5EF4-FFF2-40B4-BE49-F238E27FC236}">
                <a16:creationId xmlns:a16="http://schemas.microsoft.com/office/drawing/2014/main" id="{CCB60824-626E-32EA-0F0D-4D55D4BA5E8B}"/>
              </a:ext>
            </a:extLst>
          </p:cNvPr>
          <p:cNvSpPr>
            <a:spLocks noGrp="1"/>
          </p:cNvSpPr>
          <p:nvPr>
            <p:ph type="body" idx="1"/>
          </p:nvPr>
        </p:nvSpPr>
        <p:spPr>
          <a:xfrm>
            <a:off x="123289" y="965199"/>
            <a:ext cx="8928243" cy="5682181"/>
          </a:xfrm>
        </p:spPr>
        <p:txBody>
          <a:bodyPr/>
          <a:lstStyle/>
          <a:p>
            <a:pPr marL="114300" indent="0" algn="l">
              <a:buNone/>
            </a:pPr>
            <a:r>
              <a:rPr lang="en-US" sz="2800" b="1" i="0" dirty="0">
                <a:solidFill>
                  <a:srgbClr val="0D0D0D"/>
                </a:solidFill>
                <a:effectLst/>
                <a:latin typeface="Bodoni MT" panose="02070603080606020203" pitchFamily="18" charset="0"/>
              </a:rPr>
              <a:t>3. Customization and Personalization:</a:t>
            </a:r>
            <a:endParaRPr lang="en-US" sz="2800" b="0" i="0" dirty="0">
              <a:solidFill>
                <a:srgbClr val="0D0D0D"/>
              </a:solidFill>
              <a:effectLst/>
              <a:latin typeface="Bodoni MT" panose="02070603080606020203" pitchFamily="18" charset="0"/>
            </a:endParaRPr>
          </a:p>
          <a:p>
            <a:pPr algn="l">
              <a:buFont typeface="Arial" panose="020B0604020202020204" pitchFamily="34" charset="0"/>
              <a:buChar char="•"/>
            </a:pPr>
            <a:r>
              <a:rPr lang="en-US" sz="2100" b="0" i="0" dirty="0">
                <a:solidFill>
                  <a:srgbClr val="0D0D0D"/>
                </a:solidFill>
                <a:effectLst/>
                <a:latin typeface="Bodoni MT" panose="02070603080606020203" pitchFamily="18" charset="0"/>
              </a:rPr>
              <a:t>Implement customization options for phone covers and hoodies, allowing customers to personalize their purchases with custom designs, monograms, or text.</a:t>
            </a:r>
          </a:p>
          <a:p>
            <a:pPr algn="l">
              <a:buFont typeface="Arial" panose="020B0604020202020204" pitchFamily="34" charset="0"/>
              <a:buChar char="•"/>
            </a:pPr>
            <a:r>
              <a:rPr lang="en-US" sz="2100" b="0" i="0" dirty="0">
                <a:solidFill>
                  <a:srgbClr val="0D0D0D"/>
                </a:solidFill>
                <a:effectLst/>
                <a:latin typeface="Bodoni MT" panose="02070603080606020203" pitchFamily="18" charset="0"/>
              </a:rPr>
              <a:t>Utilize advanced printing techniques and high-quality materials to ensure custom designs are accurately reproduced and meet customer expectations.</a:t>
            </a:r>
          </a:p>
          <a:p>
            <a:pPr marL="114300" indent="0" algn="l">
              <a:buNone/>
            </a:pPr>
            <a:endParaRPr lang="en-US" sz="2100" b="0" i="0" dirty="0">
              <a:solidFill>
                <a:srgbClr val="0D0D0D"/>
              </a:solidFill>
              <a:effectLst/>
              <a:latin typeface="Bodoni MT" panose="02070603080606020203" pitchFamily="18" charset="0"/>
            </a:endParaRPr>
          </a:p>
          <a:p>
            <a:pPr marL="114300" indent="0" algn="l">
              <a:buNone/>
            </a:pPr>
            <a:r>
              <a:rPr lang="en-US" sz="2800" b="1" i="0" dirty="0">
                <a:solidFill>
                  <a:srgbClr val="0D0D0D"/>
                </a:solidFill>
                <a:effectLst/>
                <a:latin typeface="Bodoni MT" panose="02070603080606020203" pitchFamily="18" charset="0"/>
              </a:rPr>
              <a:t>4. Digital Marketing Strategies:</a:t>
            </a:r>
            <a:endParaRPr lang="en-US" sz="2800" b="0" i="0" dirty="0">
              <a:solidFill>
                <a:srgbClr val="0D0D0D"/>
              </a:solidFill>
              <a:effectLst/>
              <a:latin typeface="Bodoni MT" panose="02070603080606020203" pitchFamily="18" charset="0"/>
            </a:endParaRPr>
          </a:p>
          <a:p>
            <a:pPr algn="l">
              <a:buFont typeface="Arial" panose="020B0604020202020204" pitchFamily="34" charset="0"/>
              <a:buChar char="•"/>
            </a:pPr>
            <a:r>
              <a:rPr lang="en-US" sz="2100" b="0" i="0" dirty="0">
                <a:solidFill>
                  <a:srgbClr val="0D0D0D"/>
                </a:solidFill>
                <a:effectLst/>
                <a:latin typeface="Bodoni MT" panose="02070603080606020203" pitchFamily="18" charset="0"/>
              </a:rPr>
              <a:t>Develop targeted digital marketing campaigns across social media platforms, search engines, and email newsletters to promote new arrivals, special offers, and seasonal discounts.</a:t>
            </a:r>
          </a:p>
          <a:p>
            <a:pPr algn="l">
              <a:buFont typeface="Arial" panose="020B0604020202020204" pitchFamily="34" charset="0"/>
              <a:buChar char="•"/>
            </a:pPr>
            <a:r>
              <a:rPr lang="en-US" sz="2100" b="0" i="0" dirty="0">
                <a:solidFill>
                  <a:srgbClr val="0D0D0D"/>
                </a:solidFill>
                <a:effectLst/>
                <a:latin typeface="Bodoni MT" panose="02070603080606020203" pitchFamily="18" charset="0"/>
              </a:rPr>
              <a:t>Utilize social media advertising to showcase product features, customer testimonials, and user-generated content, engaging with customers and driving traffic to the website.</a:t>
            </a:r>
          </a:p>
          <a:p>
            <a:pPr marL="114300" indent="0">
              <a:buNone/>
            </a:pPr>
            <a:endParaRPr lang="en-US" dirty="0">
              <a:latin typeface="Sitka Heading" pitchFamily="2" charset="0"/>
            </a:endParaRPr>
          </a:p>
        </p:txBody>
      </p:sp>
      <p:sp>
        <p:nvSpPr>
          <p:cNvPr id="4" name="Date Placeholder 3">
            <a:extLst>
              <a:ext uri="{FF2B5EF4-FFF2-40B4-BE49-F238E27FC236}">
                <a16:creationId xmlns:a16="http://schemas.microsoft.com/office/drawing/2014/main" id="{1891E0A6-29E6-F8DB-9931-B33D9DA42410}"/>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0B939E4F-F1BA-B5DF-42EB-F06749D06D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287071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4A0-5AED-B63B-066C-8E4A39384B30}"/>
              </a:ext>
            </a:extLst>
          </p:cNvPr>
          <p:cNvSpPr>
            <a:spLocks noGrp="1"/>
          </p:cNvSpPr>
          <p:nvPr>
            <p:ph type="title"/>
          </p:nvPr>
        </p:nvSpPr>
        <p:spPr/>
        <p:txBody>
          <a:bodyPr/>
          <a:lstStyle/>
          <a:p>
            <a:r>
              <a:rPr lang="en-US" sz="3200" b="1" dirty="0">
                <a:latin typeface="Bodoni MT Black" panose="02070A03080606020203" pitchFamily="18" charset="0"/>
              </a:rPr>
              <a:t>Contd.</a:t>
            </a:r>
          </a:p>
        </p:txBody>
      </p:sp>
      <p:sp>
        <p:nvSpPr>
          <p:cNvPr id="3" name="Text Placeholder 2">
            <a:extLst>
              <a:ext uri="{FF2B5EF4-FFF2-40B4-BE49-F238E27FC236}">
                <a16:creationId xmlns:a16="http://schemas.microsoft.com/office/drawing/2014/main" id="{9865C98B-F731-75F1-6574-CC73D878BE08}"/>
              </a:ext>
            </a:extLst>
          </p:cNvPr>
          <p:cNvSpPr>
            <a:spLocks noGrp="1"/>
          </p:cNvSpPr>
          <p:nvPr>
            <p:ph type="body" idx="1"/>
          </p:nvPr>
        </p:nvSpPr>
        <p:spPr>
          <a:xfrm>
            <a:off x="71919" y="914399"/>
            <a:ext cx="8959065" cy="5691883"/>
          </a:xfrm>
        </p:spPr>
        <p:txBody>
          <a:bodyPr/>
          <a:lstStyle/>
          <a:p>
            <a:pPr marL="114300" indent="0" algn="l">
              <a:buNone/>
            </a:pPr>
            <a:r>
              <a:rPr lang="en-US" sz="2800" b="1" i="0" dirty="0">
                <a:solidFill>
                  <a:srgbClr val="0D0D0D"/>
                </a:solidFill>
                <a:effectLst/>
                <a:latin typeface="Bodoni MT" panose="02070603080606020203" pitchFamily="18" charset="0"/>
              </a:rPr>
              <a:t>5. Customer Engagement and Support:</a:t>
            </a:r>
            <a:endParaRPr lang="en-US" sz="2800" b="0" i="0" dirty="0">
              <a:solidFill>
                <a:srgbClr val="0D0D0D"/>
              </a:solidFill>
              <a:effectLst/>
              <a:latin typeface="Bodoni MT" panose="02070603080606020203" pitchFamily="18" charset="0"/>
            </a:endParaRPr>
          </a:p>
          <a:p>
            <a:pPr algn="l">
              <a:buFont typeface="Arial" panose="020B0604020202020204" pitchFamily="34" charset="0"/>
              <a:buChar char="•"/>
            </a:pPr>
            <a:r>
              <a:rPr lang="en-US" sz="2200" b="0" i="0" dirty="0">
                <a:solidFill>
                  <a:srgbClr val="0D0D0D"/>
                </a:solidFill>
                <a:effectLst/>
                <a:latin typeface="Bodoni MT" panose="02070603080606020203" pitchFamily="18" charset="0"/>
              </a:rPr>
              <a:t>Offer multiple channels for customer support, including live chat, email, and social media messaging, to provide prompt assistance and address any inquiries or concerns.</a:t>
            </a:r>
          </a:p>
          <a:p>
            <a:pPr algn="l">
              <a:buFont typeface="Arial" panose="020B0604020202020204" pitchFamily="34" charset="0"/>
              <a:buChar char="•"/>
            </a:pPr>
            <a:r>
              <a:rPr lang="en-US" sz="2200" b="0" i="0" dirty="0">
                <a:solidFill>
                  <a:srgbClr val="0D0D0D"/>
                </a:solidFill>
                <a:effectLst/>
                <a:latin typeface="Bodoni MT" panose="02070603080606020203" pitchFamily="18" charset="0"/>
              </a:rPr>
              <a:t>Implement a user-friendly returns and exchange policy to enhance customer satisfaction and confidence in their purchases.</a:t>
            </a:r>
          </a:p>
          <a:p>
            <a:pPr marL="114300" indent="0" algn="l">
              <a:buNone/>
            </a:pPr>
            <a:endParaRPr lang="en-US" sz="2000" b="0" i="0" dirty="0">
              <a:solidFill>
                <a:srgbClr val="0D0D0D"/>
              </a:solidFill>
              <a:effectLst/>
              <a:latin typeface="Bodoni MT" panose="02070603080606020203" pitchFamily="18" charset="0"/>
            </a:endParaRPr>
          </a:p>
          <a:p>
            <a:pPr marL="114300" indent="0" algn="l">
              <a:buNone/>
            </a:pPr>
            <a:r>
              <a:rPr lang="en-US" sz="2800" b="1" i="0" dirty="0">
                <a:solidFill>
                  <a:srgbClr val="0D0D0D"/>
                </a:solidFill>
                <a:effectLst/>
                <a:latin typeface="Bodoni MT" panose="02070603080606020203" pitchFamily="18" charset="0"/>
              </a:rPr>
              <a:t>6. Continuous Improvement and Optimization:</a:t>
            </a:r>
            <a:endParaRPr lang="en-US" sz="2800" b="0" i="0" dirty="0">
              <a:solidFill>
                <a:srgbClr val="0D0D0D"/>
              </a:solidFill>
              <a:effectLst/>
              <a:latin typeface="Bodoni MT" panose="02070603080606020203" pitchFamily="18" charset="0"/>
            </a:endParaRPr>
          </a:p>
          <a:p>
            <a:pPr algn="l">
              <a:buFont typeface="Arial" panose="020B0604020202020204" pitchFamily="34" charset="0"/>
              <a:buChar char="•"/>
            </a:pPr>
            <a:r>
              <a:rPr lang="en-US" sz="2200" b="0" i="0" dirty="0">
                <a:solidFill>
                  <a:srgbClr val="0D0D0D"/>
                </a:solidFill>
                <a:effectLst/>
                <a:latin typeface="Bodoni MT" panose="02070603080606020203" pitchFamily="18" charset="0"/>
              </a:rPr>
              <a:t>Monitor website analytics and performance metrics to identify areas for improvement, such as page load times, bounce rates, and conversion funnels.</a:t>
            </a:r>
          </a:p>
          <a:p>
            <a:pPr algn="l">
              <a:buFont typeface="Arial" panose="020B0604020202020204" pitchFamily="34" charset="0"/>
              <a:buChar char="•"/>
            </a:pPr>
            <a:r>
              <a:rPr lang="en-US" sz="2200" b="0" i="0" dirty="0">
                <a:solidFill>
                  <a:srgbClr val="0D0D0D"/>
                </a:solidFill>
                <a:effectLst/>
                <a:latin typeface="Bodoni MT" panose="02070603080606020203" pitchFamily="18" charset="0"/>
              </a:rPr>
              <a:t>Conduct A/B testing and usability testing to optimize website layout, product placement, and checkout flow, maximizing conversion rates and customer retention.</a:t>
            </a:r>
          </a:p>
          <a:p>
            <a:pPr marL="114300" indent="0">
              <a:buNone/>
            </a:pPr>
            <a:endParaRPr lang="en-US" dirty="0">
              <a:latin typeface="Sitka Heading" pitchFamily="2" charset="0"/>
            </a:endParaRPr>
          </a:p>
        </p:txBody>
      </p:sp>
      <p:sp>
        <p:nvSpPr>
          <p:cNvPr id="4" name="Date Placeholder 3">
            <a:extLst>
              <a:ext uri="{FF2B5EF4-FFF2-40B4-BE49-F238E27FC236}">
                <a16:creationId xmlns:a16="http://schemas.microsoft.com/office/drawing/2014/main" id="{D9AB7166-DBAA-F7B6-166A-999B27534F55}"/>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8B72DE0E-FE11-1C9B-EC6A-B54CE289F9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56360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91BA-67F1-894D-12D7-489164C4E7CB}"/>
              </a:ext>
            </a:extLst>
          </p:cNvPr>
          <p:cNvSpPr>
            <a:spLocks noGrp="1"/>
          </p:cNvSpPr>
          <p:nvPr>
            <p:ph type="title"/>
          </p:nvPr>
        </p:nvSpPr>
        <p:spPr/>
        <p:txBody>
          <a:bodyPr/>
          <a:lstStyle/>
          <a:p>
            <a:r>
              <a:rPr lang="en-US" sz="3200" b="1" dirty="0">
                <a:latin typeface="Bodoni MT Black" panose="02070A03080606020203" pitchFamily="18" charset="0"/>
              </a:rPr>
              <a:t>Contd.</a:t>
            </a:r>
          </a:p>
        </p:txBody>
      </p:sp>
      <p:sp>
        <p:nvSpPr>
          <p:cNvPr id="3" name="Text Placeholder 2">
            <a:extLst>
              <a:ext uri="{FF2B5EF4-FFF2-40B4-BE49-F238E27FC236}">
                <a16:creationId xmlns:a16="http://schemas.microsoft.com/office/drawing/2014/main" id="{9A7406ED-5FB5-61DE-B277-BA5939C70C28}"/>
              </a:ext>
            </a:extLst>
          </p:cNvPr>
          <p:cNvSpPr>
            <a:spLocks noGrp="1"/>
          </p:cNvSpPr>
          <p:nvPr>
            <p:ph type="body" idx="1"/>
          </p:nvPr>
        </p:nvSpPr>
        <p:spPr/>
        <p:txBody>
          <a:bodyPr/>
          <a:lstStyle/>
          <a:p>
            <a:pPr marL="114300" indent="0" algn="l">
              <a:buNone/>
            </a:pPr>
            <a:r>
              <a:rPr lang="en-US" sz="2800" b="1" i="0" dirty="0">
                <a:solidFill>
                  <a:srgbClr val="0D0D0D"/>
                </a:solidFill>
                <a:effectLst/>
                <a:latin typeface="Bodoni MT" panose="02070603080606020203" pitchFamily="18" charset="0"/>
              </a:rPr>
              <a:t>7. Partnerships and Collaborations:</a:t>
            </a:r>
            <a:endParaRPr lang="en-US" sz="2800" b="0" i="0" dirty="0">
              <a:solidFill>
                <a:srgbClr val="0D0D0D"/>
              </a:solidFill>
              <a:effectLst/>
              <a:latin typeface="Bodoni MT" panose="02070603080606020203" pitchFamily="18" charset="0"/>
            </a:endParaRPr>
          </a:p>
          <a:p>
            <a:pPr algn="l">
              <a:buFont typeface="Arial" panose="020B0604020202020204" pitchFamily="34" charset="0"/>
              <a:buChar char="•"/>
            </a:pPr>
            <a:r>
              <a:rPr lang="en-US" sz="2200" b="0" i="0" dirty="0">
                <a:solidFill>
                  <a:srgbClr val="0D0D0D"/>
                </a:solidFill>
                <a:effectLst/>
                <a:latin typeface="Bodoni MT" panose="02070603080606020203" pitchFamily="18" charset="0"/>
              </a:rPr>
              <a:t>Forge partnerships with complementary brands, influencers, and bloggers in the fashion and lifestyle niche to showcase products and reach new audiences.</a:t>
            </a:r>
          </a:p>
          <a:p>
            <a:pPr algn="l">
              <a:buFont typeface="Arial" panose="020B0604020202020204" pitchFamily="34" charset="0"/>
              <a:buChar char="•"/>
            </a:pPr>
            <a:r>
              <a:rPr lang="en-US" sz="2200" b="0" i="0" dirty="0">
                <a:solidFill>
                  <a:srgbClr val="0D0D0D"/>
                </a:solidFill>
                <a:effectLst/>
                <a:latin typeface="Bodoni MT" panose="02070603080606020203" pitchFamily="18" charset="0"/>
              </a:rPr>
              <a:t>Collaborate with local artists and designers to create exclusive collections of phone covers, desk mats, and hoodies.</a:t>
            </a:r>
          </a:p>
          <a:p>
            <a:pPr algn="l">
              <a:buFont typeface="Arial" panose="020B0604020202020204" pitchFamily="34" charset="0"/>
              <a:buChar char="•"/>
            </a:pPr>
            <a:endParaRPr lang="en-US" dirty="0">
              <a:latin typeface="Sitka Heading" pitchFamily="2" charset="0"/>
            </a:endParaRPr>
          </a:p>
        </p:txBody>
      </p:sp>
      <p:sp>
        <p:nvSpPr>
          <p:cNvPr id="4" name="Date Placeholder 3">
            <a:extLst>
              <a:ext uri="{FF2B5EF4-FFF2-40B4-BE49-F238E27FC236}">
                <a16:creationId xmlns:a16="http://schemas.microsoft.com/office/drawing/2014/main" id="{74ACF852-C1A5-9373-23DE-4BA0B4C3727C}"/>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1D3CD1CB-A418-8633-654C-D1766EF6C4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916886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4939-325B-C44D-397E-BFFF673C38CC}"/>
              </a:ext>
            </a:extLst>
          </p:cNvPr>
          <p:cNvSpPr>
            <a:spLocks noGrp="1"/>
          </p:cNvSpPr>
          <p:nvPr>
            <p:ph type="title"/>
          </p:nvPr>
        </p:nvSpPr>
        <p:spPr/>
        <p:txBody>
          <a:bodyPr/>
          <a:lstStyle/>
          <a:p>
            <a:r>
              <a:rPr lang="en-US" b="1" dirty="0">
                <a:latin typeface="Bodoni MT Black" panose="02070A03080606020203" pitchFamily="18" charset="0"/>
              </a:rPr>
              <a:t>Methodology &amp; Approach</a:t>
            </a:r>
          </a:p>
        </p:txBody>
      </p:sp>
      <p:sp>
        <p:nvSpPr>
          <p:cNvPr id="3" name="Text Placeholder 2">
            <a:extLst>
              <a:ext uri="{FF2B5EF4-FFF2-40B4-BE49-F238E27FC236}">
                <a16:creationId xmlns:a16="http://schemas.microsoft.com/office/drawing/2014/main" id="{70FEA33D-D5CD-1A39-3748-ADAD065CE882}"/>
              </a:ext>
            </a:extLst>
          </p:cNvPr>
          <p:cNvSpPr>
            <a:spLocks noGrp="1"/>
          </p:cNvSpPr>
          <p:nvPr>
            <p:ph type="body" idx="1"/>
          </p:nvPr>
        </p:nvSpPr>
        <p:spPr>
          <a:xfrm>
            <a:off x="143838" y="996593"/>
            <a:ext cx="8876872" cy="5724882"/>
          </a:xfrm>
        </p:spPr>
        <p:txBody>
          <a:bodyPr/>
          <a:lstStyle/>
          <a:p>
            <a:pPr algn="l"/>
            <a:r>
              <a:rPr lang="en-US" sz="2400" b="1" i="0" dirty="0">
                <a:solidFill>
                  <a:schemeClr val="tx1"/>
                </a:solidFill>
                <a:effectLst/>
                <a:latin typeface="Bodoni MT" panose="02070603080606020203" pitchFamily="18" charset="0"/>
              </a:rPr>
              <a:t>Methodology:</a:t>
            </a:r>
            <a:r>
              <a:rPr lang="en-US" sz="2400" b="0" i="0" dirty="0">
                <a:solidFill>
                  <a:schemeClr val="tx1"/>
                </a:solidFill>
                <a:effectLst/>
                <a:latin typeface="Bodoni MT" panose="02070603080606020203" pitchFamily="18" charset="0"/>
              </a:rPr>
              <a:t> </a:t>
            </a:r>
            <a:r>
              <a:rPr lang="en-US" sz="2200" b="0" i="0" dirty="0">
                <a:solidFill>
                  <a:srgbClr val="0D0D0D"/>
                </a:solidFill>
                <a:effectLst/>
                <a:latin typeface="Bodoni MT" panose="02070603080606020203" pitchFamily="18" charset="0"/>
              </a:rPr>
              <a:t>NYRC (NOT YOUR REGULAR COVER) embraces a modular and iterative development approach, placing emphasis on the incremental enhancement of features. The process commences with a meticulous analysis of user requirements, incorporating feedback and upholding stringent product quality standards. Subsequently, enhancements are implemented in phased iterations. Rigorous testing and iterative user feedback loops are integrated to facilitate continuous refinement.</a:t>
            </a:r>
          </a:p>
          <a:p>
            <a:pPr algn="l"/>
            <a:r>
              <a:rPr lang="en-US" sz="2400" b="1" i="0" dirty="0">
                <a:solidFill>
                  <a:schemeClr val="tx1"/>
                </a:solidFill>
                <a:effectLst/>
                <a:latin typeface="Bodoni MT" panose="02070603080606020203" pitchFamily="18" charset="0"/>
              </a:rPr>
              <a:t>Approach:</a:t>
            </a:r>
            <a:r>
              <a:rPr lang="en-US" sz="2000" b="0" i="0" dirty="0">
                <a:solidFill>
                  <a:schemeClr val="tx1"/>
                </a:solidFill>
                <a:effectLst/>
                <a:latin typeface="Bodoni MT" panose="02070603080606020203" pitchFamily="18" charset="0"/>
              </a:rPr>
              <a:t> </a:t>
            </a:r>
            <a:r>
              <a:rPr lang="en-US" sz="2200" b="0" i="0" dirty="0">
                <a:solidFill>
                  <a:srgbClr val="0D0D0D"/>
                </a:solidFill>
                <a:effectLst/>
                <a:highlight>
                  <a:srgbClr val="FFFFFF"/>
                </a:highlight>
                <a:latin typeface="Bodoni MT" panose="02070603080606020203" pitchFamily="18" charset="0"/>
              </a:rPr>
              <a:t>The developmental ethos of NYRC revolves around meticulously sculpting a responsive and user-centric interface. By harnessing the robust capabilities of REACT JS for foundational robustness, CSS for meticulous aesthetic refinement, and JavaScript for imbuing interactive elements, the platform ardently champions a seamless and visually enthralling user experience. Embracing a mobile-first design paradigm, it ardently ensures optimal accessibility across a myriad of devices.</a:t>
            </a:r>
            <a:r>
              <a:rPr lang="en-US" sz="2200" b="0" i="0" dirty="0">
                <a:solidFill>
                  <a:srgbClr val="0D0D0D"/>
                </a:solidFill>
                <a:effectLst/>
                <a:latin typeface="Bodoni MT" panose="02070603080606020203" pitchFamily="18" charset="0"/>
              </a:rPr>
              <a:t>.</a:t>
            </a:r>
            <a:endParaRPr lang="en-US" sz="2200" dirty="0">
              <a:latin typeface="Bodoni MT" panose="02070603080606020203" pitchFamily="18" charset="0"/>
            </a:endParaRPr>
          </a:p>
        </p:txBody>
      </p:sp>
      <p:sp>
        <p:nvSpPr>
          <p:cNvPr id="4" name="Date Placeholder 3">
            <a:extLst>
              <a:ext uri="{FF2B5EF4-FFF2-40B4-BE49-F238E27FC236}">
                <a16:creationId xmlns:a16="http://schemas.microsoft.com/office/drawing/2014/main" id="{56FA8F31-CE74-1EFC-4D54-5DE4447CDCD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034B896B-EE2B-6543-F371-D19F9A6D28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420067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B0D5-0E60-5F5A-FE56-66E316EB6760}"/>
              </a:ext>
            </a:extLst>
          </p:cNvPr>
          <p:cNvSpPr>
            <a:spLocks noGrp="1"/>
          </p:cNvSpPr>
          <p:nvPr>
            <p:ph type="title"/>
          </p:nvPr>
        </p:nvSpPr>
        <p:spPr/>
        <p:txBody>
          <a:bodyPr/>
          <a:lstStyle/>
          <a:p>
            <a:r>
              <a:rPr lang="en-IN" sz="3200" b="1" dirty="0">
                <a:latin typeface="Bodoni MT Black" panose="02070A03080606020203" pitchFamily="18" charset="0"/>
              </a:rPr>
              <a:t>Techniques</a:t>
            </a:r>
            <a:endParaRPr lang="en-US" sz="3200" b="1" dirty="0">
              <a:latin typeface="Bodoni MT Black" panose="02070A03080606020203" pitchFamily="18" charset="0"/>
            </a:endParaRPr>
          </a:p>
        </p:txBody>
      </p:sp>
      <p:sp>
        <p:nvSpPr>
          <p:cNvPr id="3" name="Text Placeholder 2">
            <a:extLst>
              <a:ext uri="{FF2B5EF4-FFF2-40B4-BE49-F238E27FC236}">
                <a16:creationId xmlns:a16="http://schemas.microsoft.com/office/drawing/2014/main" id="{13D53A70-5729-79B6-4814-49638DC55B00}"/>
              </a:ext>
            </a:extLst>
          </p:cNvPr>
          <p:cNvSpPr>
            <a:spLocks noGrp="1"/>
          </p:cNvSpPr>
          <p:nvPr>
            <p:ph type="body" idx="1"/>
          </p:nvPr>
        </p:nvSpPr>
        <p:spPr>
          <a:xfrm>
            <a:off x="143838" y="1006867"/>
            <a:ext cx="8856324" cy="5714608"/>
          </a:xfrm>
        </p:spPr>
        <p:txBody>
          <a:bodyPr/>
          <a:lstStyle/>
          <a:p>
            <a:pPr algn="l"/>
            <a:r>
              <a:rPr lang="en-US" sz="2200" b="1" i="0" dirty="0">
                <a:solidFill>
                  <a:srgbClr val="0D0D0D"/>
                </a:solidFill>
                <a:effectLst/>
                <a:highlight>
                  <a:srgbClr val="FFFFFF"/>
                </a:highlight>
                <a:latin typeface="Bodoni MT" panose="02070603080606020203" pitchFamily="18" charset="0"/>
              </a:rPr>
              <a:t>React.js (JavaScript Library for User Interfaces):</a:t>
            </a:r>
            <a:r>
              <a:rPr lang="en-US" sz="2200" b="0" i="0" dirty="0">
                <a:solidFill>
                  <a:srgbClr val="0D0D0D"/>
                </a:solidFill>
                <a:effectLst/>
                <a:highlight>
                  <a:srgbClr val="FFFFFF"/>
                </a:highlight>
                <a:latin typeface="Bodoni MT" panose="02070603080606020203" pitchFamily="18" charset="0"/>
              </a:rPr>
              <a:t> As the cornerstone of NYRC's architectural blueprint, React.js meticulously orchestrates the organization and presentation of content, elevating the platform's user experience to unprecedented heights. Through its dynamic component-based approach, React.js seamlessly integrates various elements, fostering an intuitive and immersive interaction paradigm. By meticulously sculpting each component, React.js ensures clarity and coherence, empowering users to effortlessly engage with and traverse the platform's rich tapestry of offerings.</a:t>
            </a:r>
            <a:endParaRPr lang="en-US" sz="2200" b="0" i="0" dirty="0">
              <a:solidFill>
                <a:srgbClr val="0D0D0D"/>
              </a:solidFill>
              <a:effectLst/>
              <a:latin typeface="Bodoni MT" panose="02070603080606020203" pitchFamily="18" charset="0"/>
            </a:endParaRPr>
          </a:p>
          <a:p>
            <a:pPr algn="l"/>
            <a:r>
              <a:rPr lang="en-US" sz="2400" b="1" i="0" dirty="0">
                <a:solidFill>
                  <a:srgbClr val="0D0D0D"/>
                </a:solidFill>
                <a:effectLst/>
                <a:latin typeface="Bodoni MT" panose="02070603080606020203" pitchFamily="18" charset="0"/>
              </a:rPr>
              <a:t>CSS (Cascading Style Sheets): </a:t>
            </a:r>
            <a:r>
              <a:rPr lang="en-US" sz="2200" b="0" i="0" dirty="0">
                <a:solidFill>
                  <a:srgbClr val="0D0D0D"/>
                </a:solidFill>
                <a:effectLst/>
                <a:latin typeface="Bodoni MT" panose="02070603080606020203" pitchFamily="18" charset="0"/>
              </a:rPr>
              <a:t>With CSS, NYRC undergoes a visual transformation, captivating users with its polished and refined appearance. Through skillful styling, CSS breathes life into the platform, harmonizing elements with elegance and sophistication. Beyond aesthetics, CSS enables NYRC to adapt seamlessly to diverse screen sizes, delivering a consistently exceptional experience across devices.</a:t>
            </a:r>
          </a:p>
        </p:txBody>
      </p:sp>
      <p:sp>
        <p:nvSpPr>
          <p:cNvPr id="4" name="Date Placeholder 3">
            <a:extLst>
              <a:ext uri="{FF2B5EF4-FFF2-40B4-BE49-F238E27FC236}">
                <a16:creationId xmlns:a16="http://schemas.microsoft.com/office/drawing/2014/main" id="{E2AAFDB5-CBB4-4EA6-DBC0-F574CAC17302}"/>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C5B114C7-E963-3C1A-EF89-353A6FD7EC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5451986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3158</TotalTime>
  <Words>2458</Words>
  <Application>Microsoft Office PowerPoint</Application>
  <PresentationFormat>On-screen Show (4:3)</PresentationFormat>
  <Paragraphs>242</Paragraphs>
  <Slides>35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Bodoni MT Black</vt:lpstr>
      <vt:lpstr>Bahnschrift Condensed</vt:lpstr>
      <vt:lpstr>Candara</vt:lpstr>
      <vt:lpstr>Wingdings</vt:lpstr>
      <vt:lpstr>Sitka Heading</vt:lpstr>
      <vt:lpstr>Bernard MT Condensed</vt:lpstr>
      <vt:lpstr>Bodoni MT</vt:lpstr>
      <vt:lpstr>Arial</vt:lpstr>
      <vt:lpstr>Calibri</vt:lpstr>
      <vt:lpstr>Office Theme</vt:lpstr>
      <vt:lpstr>PowerPoint Presentation</vt:lpstr>
      <vt:lpstr>Index</vt:lpstr>
      <vt:lpstr>Introduction</vt:lpstr>
      <vt:lpstr>Objectives</vt:lpstr>
      <vt:lpstr>Contd.</vt:lpstr>
      <vt:lpstr>Contd.</vt:lpstr>
      <vt:lpstr>Contd.</vt:lpstr>
      <vt:lpstr>Methodology &amp; Approach</vt:lpstr>
      <vt:lpstr>Techniques</vt:lpstr>
      <vt:lpstr>Contd.</vt:lpstr>
      <vt:lpstr>FLOW CHART</vt:lpstr>
      <vt:lpstr>Result</vt:lpstr>
      <vt:lpstr>Contd.</vt:lpstr>
      <vt:lpstr>Contd.</vt:lpstr>
      <vt:lpstr>Source Code(Screenshorts)</vt:lpstr>
      <vt:lpstr>Contd.</vt:lpstr>
      <vt:lpstr>Contd.</vt:lpstr>
      <vt:lpstr>Contd.</vt:lpstr>
      <vt:lpstr>Contd.</vt:lpstr>
      <vt:lpstr>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Contd.</vt:lpstr>
      <vt:lpstr>Contd.</vt:lpstr>
      <vt:lpstr>Conclusion</vt:lpstr>
      <vt:lpstr>Contd.</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 chopra</dc:creator>
  <cp:lastModifiedBy>jai chopra</cp:lastModifiedBy>
  <cp:revision>8</cp:revision>
  <dcterms:created xsi:type="dcterms:W3CDTF">2024-03-12T17:13:12Z</dcterms:created>
  <dcterms:modified xsi:type="dcterms:W3CDTF">2024-05-21T06:59:21Z</dcterms:modified>
</cp:coreProperties>
</file>